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66" r:id="rId10"/>
    <p:sldId id="265" r:id="rId11"/>
    <p:sldId id="266" r:id="rId12"/>
    <p:sldId id="267" r:id="rId13"/>
    <p:sldId id="268" r:id="rId14"/>
    <p:sldId id="269" r:id="rId15"/>
    <p:sldId id="270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56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60" r:id="rId93"/>
    <p:sldId id="361" r:id="rId94"/>
    <p:sldId id="362" r:id="rId95"/>
    <p:sldId id="363" r:id="rId96"/>
    <p:sldId id="364" r:id="rId9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18E64F-0F77-3040-9CA2-A716A6596BAC}" type="doc">
      <dgm:prSet loTypeId="urn:microsoft.com/office/officeart/2005/8/layout/funnel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97D769-976C-8042-A7C6-F7368AC8069B}">
      <dgm:prSet phldrT="[Text]"/>
      <dgm:spPr/>
      <dgm:t>
        <a:bodyPr/>
        <a:lstStyle/>
        <a:p>
          <a:r>
            <a:rPr lang="en-US" dirty="0" err="1" smtClean="0"/>
            <a:t>Métodos</a:t>
          </a:r>
          <a:endParaRPr lang="en-US" dirty="0"/>
        </a:p>
      </dgm:t>
    </dgm:pt>
    <dgm:pt modelId="{50D8D7F1-FE2D-5448-B68A-0FD790FC3299}" type="parTrans" cxnId="{E63CCB44-026F-4249-98DD-FE9261CE6585}">
      <dgm:prSet/>
      <dgm:spPr/>
      <dgm:t>
        <a:bodyPr/>
        <a:lstStyle/>
        <a:p>
          <a:endParaRPr lang="en-US"/>
        </a:p>
      </dgm:t>
    </dgm:pt>
    <dgm:pt modelId="{CC2A39E3-F3CA-A34C-97DB-6C37A9D90A8F}" type="sibTrans" cxnId="{E63CCB44-026F-4249-98DD-FE9261CE6585}">
      <dgm:prSet/>
      <dgm:spPr/>
      <dgm:t>
        <a:bodyPr/>
        <a:lstStyle/>
        <a:p>
          <a:endParaRPr lang="en-US"/>
        </a:p>
      </dgm:t>
    </dgm:pt>
    <dgm:pt modelId="{9C33A8BD-E72E-7942-824E-6C443ECC5A2D}">
      <dgm:prSet phldrT="[Text]"/>
      <dgm:spPr/>
      <dgm:t>
        <a:bodyPr/>
        <a:lstStyle/>
        <a:p>
          <a:r>
            <a:rPr lang="en-US" dirty="0" err="1" smtClean="0"/>
            <a:t>Ferramentas</a:t>
          </a:r>
          <a:endParaRPr lang="en-US" dirty="0"/>
        </a:p>
      </dgm:t>
    </dgm:pt>
    <dgm:pt modelId="{166023B3-B13C-9E40-96B4-D21D4B109D8F}" type="parTrans" cxnId="{81789EB5-FE7D-FE4D-A2EF-5095025A6054}">
      <dgm:prSet/>
      <dgm:spPr/>
      <dgm:t>
        <a:bodyPr/>
        <a:lstStyle/>
        <a:p>
          <a:endParaRPr lang="en-US"/>
        </a:p>
      </dgm:t>
    </dgm:pt>
    <dgm:pt modelId="{4B25A242-1092-2F42-BE94-87866B901361}" type="sibTrans" cxnId="{81789EB5-FE7D-FE4D-A2EF-5095025A6054}">
      <dgm:prSet/>
      <dgm:spPr/>
      <dgm:t>
        <a:bodyPr/>
        <a:lstStyle/>
        <a:p>
          <a:endParaRPr lang="en-US"/>
        </a:p>
      </dgm:t>
    </dgm:pt>
    <dgm:pt modelId="{3570C54A-CD9F-CC42-AEB8-EF8BC56BB8C1}">
      <dgm:prSet phldrT="[Text]"/>
      <dgm:spPr/>
      <dgm:t>
        <a:bodyPr/>
        <a:lstStyle/>
        <a:p>
          <a:r>
            <a:rPr lang="en-US" dirty="0" err="1" smtClean="0"/>
            <a:t>Processo</a:t>
          </a:r>
          <a:endParaRPr lang="en-US" dirty="0"/>
        </a:p>
      </dgm:t>
    </dgm:pt>
    <dgm:pt modelId="{AC92E034-9BB1-B647-BC60-1CD707F8A307}" type="parTrans" cxnId="{B5A44FD6-AB63-2B49-BACA-11477AA41276}">
      <dgm:prSet/>
      <dgm:spPr/>
      <dgm:t>
        <a:bodyPr/>
        <a:lstStyle/>
        <a:p>
          <a:endParaRPr lang="en-US"/>
        </a:p>
      </dgm:t>
    </dgm:pt>
    <dgm:pt modelId="{9382176A-91BA-244F-A4F7-ADA582A25163}" type="sibTrans" cxnId="{B5A44FD6-AB63-2B49-BACA-11477AA41276}">
      <dgm:prSet/>
      <dgm:spPr/>
      <dgm:t>
        <a:bodyPr/>
        <a:lstStyle/>
        <a:p>
          <a:endParaRPr lang="en-US"/>
        </a:p>
      </dgm:t>
    </dgm:pt>
    <dgm:pt modelId="{FCDB8130-DC3D-7143-B317-56C447C1C956}">
      <dgm:prSet phldrT="[Text]"/>
      <dgm:spPr/>
      <dgm:t>
        <a:bodyPr/>
        <a:lstStyle/>
        <a:p>
          <a:r>
            <a:rPr lang="en-US" dirty="0" err="1" smtClean="0"/>
            <a:t>Engenharia</a:t>
          </a:r>
          <a:r>
            <a:rPr lang="en-US" dirty="0" smtClean="0"/>
            <a:t> de Software</a:t>
          </a:r>
          <a:endParaRPr lang="en-US" dirty="0"/>
        </a:p>
      </dgm:t>
    </dgm:pt>
    <dgm:pt modelId="{B183BD9D-98AD-764C-8CD3-C124D3A4E874}" type="parTrans" cxnId="{8EC057B3-041A-FB4C-B435-924BFFDC3AE7}">
      <dgm:prSet/>
      <dgm:spPr/>
      <dgm:t>
        <a:bodyPr/>
        <a:lstStyle/>
        <a:p>
          <a:endParaRPr lang="en-US"/>
        </a:p>
      </dgm:t>
    </dgm:pt>
    <dgm:pt modelId="{28D9DC3D-8D84-0F43-B93B-6100BC595ED8}" type="sibTrans" cxnId="{8EC057B3-041A-FB4C-B435-924BFFDC3AE7}">
      <dgm:prSet/>
      <dgm:spPr/>
      <dgm:t>
        <a:bodyPr/>
        <a:lstStyle/>
        <a:p>
          <a:endParaRPr lang="en-US"/>
        </a:p>
      </dgm:t>
    </dgm:pt>
    <dgm:pt modelId="{9556BB15-4C41-664B-875B-C9B86F1A8D37}" type="pres">
      <dgm:prSet presAssocID="{0418E64F-0F77-3040-9CA2-A716A6596BAC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94C92A-06EE-2F4A-BA8D-5A2BFD8D65B1}" type="pres">
      <dgm:prSet presAssocID="{0418E64F-0F77-3040-9CA2-A716A6596BAC}" presName="ellipse" presStyleLbl="trBgShp" presStyleIdx="0" presStyleCnt="1"/>
      <dgm:spPr/>
    </dgm:pt>
    <dgm:pt modelId="{10C30654-FB0F-2B4B-B804-491DD4A380E6}" type="pres">
      <dgm:prSet presAssocID="{0418E64F-0F77-3040-9CA2-A716A6596BAC}" presName="arrow1" presStyleLbl="fgShp" presStyleIdx="0" presStyleCnt="1"/>
      <dgm:spPr/>
    </dgm:pt>
    <dgm:pt modelId="{8D2F0A05-54D4-D54A-A06D-4CE6A1964E7E}" type="pres">
      <dgm:prSet presAssocID="{0418E64F-0F77-3040-9CA2-A716A6596BAC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CCC6F0-2741-FB4A-A50D-3ECE4706D144}" type="pres">
      <dgm:prSet presAssocID="{9C33A8BD-E72E-7942-824E-6C443ECC5A2D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22B35A-F67F-D34B-A766-11A3063DFE7C}" type="pres">
      <dgm:prSet presAssocID="{3570C54A-CD9F-CC42-AEB8-EF8BC56BB8C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CAFE37-D613-FA44-A66E-D97C56345398}" type="pres">
      <dgm:prSet presAssocID="{FCDB8130-DC3D-7143-B317-56C447C1C956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EF8A3D-1487-184D-93D8-367482B7A327}" type="pres">
      <dgm:prSet presAssocID="{0418E64F-0F77-3040-9CA2-A716A6596BAC}" presName="funnel" presStyleLbl="trAlignAcc1" presStyleIdx="0" presStyleCnt="1"/>
      <dgm:spPr/>
      <dgm:t>
        <a:bodyPr/>
        <a:lstStyle/>
        <a:p>
          <a:endParaRPr lang="en-US"/>
        </a:p>
      </dgm:t>
    </dgm:pt>
  </dgm:ptLst>
  <dgm:cxnLst>
    <dgm:cxn modelId="{454410F8-8D07-4CC2-816B-3B4FA7F9B92F}" type="presOf" srcId="{0418E64F-0F77-3040-9CA2-A716A6596BAC}" destId="{9556BB15-4C41-664B-875B-C9B86F1A8D37}" srcOrd="0" destOrd="0" presId="urn:microsoft.com/office/officeart/2005/8/layout/funnel1"/>
    <dgm:cxn modelId="{70598099-6096-4D39-AE8F-D90AF1A197BE}" type="presOf" srcId="{5897D769-976C-8042-A7C6-F7368AC8069B}" destId="{ACCAFE37-D613-FA44-A66E-D97C56345398}" srcOrd="0" destOrd="0" presId="urn:microsoft.com/office/officeart/2005/8/layout/funnel1"/>
    <dgm:cxn modelId="{FABDEBA0-B1CA-4AD4-97E8-11CB1A0DF17B}" type="presOf" srcId="{9C33A8BD-E72E-7942-824E-6C443ECC5A2D}" destId="{2322B35A-F67F-D34B-A766-11A3063DFE7C}" srcOrd="0" destOrd="0" presId="urn:microsoft.com/office/officeart/2005/8/layout/funnel1"/>
    <dgm:cxn modelId="{81789EB5-FE7D-FE4D-A2EF-5095025A6054}" srcId="{0418E64F-0F77-3040-9CA2-A716A6596BAC}" destId="{9C33A8BD-E72E-7942-824E-6C443ECC5A2D}" srcOrd="1" destOrd="0" parTransId="{166023B3-B13C-9E40-96B4-D21D4B109D8F}" sibTransId="{4B25A242-1092-2F42-BE94-87866B901361}"/>
    <dgm:cxn modelId="{B97E8D68-EE48-4367-9531-172DDB063E3A}" type="presOf" srcId="{FCDB8130-DC3D-7143-B317-56C447C1C956}" destId="{8D2F0A05-54D4-D54A-A06D-4CE6A1964E7E}" srcOrd="0" destOrd="0" presId="urn:microsoft.com/office/officeart/2005/8/layout/funnel1"/>
    <dgm:cxn modelId="{8EC057B3-041A-FB4C-B435-924BFFDC3AE7}" srcId="{0418E64F-0F77-3040-9CA2-A716A6596BAC}" destId="{FCDB8130-DC3D-7143-B317-56C447C1C956}" srcOrd="3" destOrd="0" parTransId="{B183BD9D-98AD-764C-8CD3-C124D3A4E874}" sibTransId="{28D9DC3D-8D84-0F43-B93B-6100BC595ED8}"/>
    <dgm:cxn modelId="{E63CCB44-026F-4249-98DD-FE9261CE6585}" srcId="{0418E64F-0F77-3040-9CA2-A716A6596BAC}" destId="{5897D769-976C-8042-A7C6-F7368AC8069B}" srcOrd="0" destOrd="0" parTransId="{50D8D7F1-FE2D-5448-B68A-0FD790FC3299}" sibTransId="{CC2A39E3-F3CA-A34C-97DB-6C37A9D90A8F}"/>
    <dgm:cxn modelId="{CA5401D2-B4CB-4A0C-B099-86AC93FFA53A}" type="presOf" srcId="{3570C54A-CD9F-CC42-AEB8-EF8BC56BB8C1}" destId="{2CCCC6F0-2741-FB4A-A50D-3ECE4706D144}" srcOrd="0" destOrd="0" presId="urn:microsoft.com/office/officeart/2005/8/layout/funnel1"/>
    <dgm:cxn modelId="{B5A44FD6-AB63-2B49-BACA-11477AA41276}" srcId="{0418E64F-0F77-3040-9CA2-A716A6596BAC}" destId="{3570C54A-CD9F-CC42-AEB8-EF8BC56BB8C1}" srcOrd="2" destOrd="0" parTransId="{AC92E034-9BB1-B647-BC60-1CD707F8A307}" sibTransId="{9382176A-91BA-244F-A4F7-ADA582A25163}"/>
    <dgm:cxn modelId="{A8045B55-102C-4DBF-882D-D6E1A040ADD0}" type="presParOf" srcId="{9556BB15-4C41-664B-875B-C9B86F1A8D37}" destId="{E594C92A-06EE-2F4A-BA8D-5A2BFD8D65B1}" srcOrd="0" destOrd="0" presId="urn:microsoft.com/office/officeart/2005/8/layout/funnel1"/>
    <dgm:cxn modelId="{49E72B60-AE6A-4988-8802-E163279F84A1}" type="presParOf" srcId="{9556BB15-4C41-664B-875B-C9B86F1A8D37}" destId="{10C30654-FB0F-2B4B-B804-491DD4A380E6}" srcOrd="1" destOrd="0" presId="urn:microsoft.com/office/officeart/2005/8/layout/funnel1"/>
    <dgm:cxn modelId="{2BABC710-5BA4-4AA8-B369-C32300F6AD57}" type="presParOf" srcId="{9556BB15-4C41-664B-875B-C9B86F1A8D37}" destId="{8D2F0A05-54D4-D54A-A06D-4CE6A1964E7E}" srcOrd="2" destOrd="0" presId="urn:microsoft.com/office/officeart/2005/8/layout/funnel1"/>
    <dgm:cxn modelId="{CD220432-9A25-49B7-A553-3ECABE402E73}" type="presParOf" srcId="{9556BB15-4C41-664B-875B-C9B86F1A8D37}" destId="{2CCCC6F0-2741-FB4A-A50D-3ECE4706D144}" srcOrd="3" destOrd="0" presId="urn:microsoft.com/office/officeart/2005/8/layout/funnel1"/>
    <dgm:cxn modelId="{A3EF93E7-E245-40CA-B233-A2574DC55848}" type="presParOf" srcId="{9556BB15-4C41-664B-875B-C9B86F1A8D37}" destId="{2322B35A-F67F-D34B-A766-11A3063DFE7C}" srcOrd="4" destOrd="0" presId="urn:microsoft.com/office/officeart/2005/8/layout/funnel1"/>
    <dgm:cxn modelId="{AF08C118-DCC4-4151-9273-D89FEED76DEE}" type="presParOf" srcId="{9556BB15-4C41-664B-875B-C9B86F1A8D37}" destId="{ACCAFE37-D613-FA44-A66E-D97C56345398}" srcOrd="5" destOrd="0" presId="urn:microsoft.com/office/officeart/2005/8/layout/funnel1"/>
    <dgm:cxn modelId="{19D518AB-AA8B-4BA7-9836-FE22EB674E68}" type="presParOf" srcId="{9556BB15-4C41-664B-875B-C9B86F1A8D37}" destId="{54EF8A3D-1487-184D-93D8-367482B7A32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94C92A-06EE-2F4A-BA8D-5A2BFD8D65B1}">
      <dsp:nvSpPr>
        <dsp:cNvPr id="0" name=""/>
        <dsp:cNvSpPr/>
      </dsp:nvSpPr>
      <dsp:spPr>
        <a:xfrm>
          <a:off x="1312435" y="138224"/>
          <a:ext cx="2743219" cy="952684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30654-FB0F-2B4B-B804-491DD4A380E6}">
      <dsp:nvSpPr>
        <dsp:cNvPr id="0" name=""/>
        <dsp:cNvSpPr/>
      </dsp:nvSpPr>
      <dsp:spPr>
        <a:xfrm>
          <a:off x="2422482" y="2471024"/>
          <a:ext cx="531631" cy="340244"/>
        </a:xfrm>
        <a:prstGeom prst="down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D2F0A05-54D4-D54A-A06D-4CE6A1964E7E}">
      <dsp:nvSpPr>
        <dsp:cNvPr id="0" name=""/>
        <dsp:cNvSpPr/>
      </dsp:nvSpPr>
      <dsp:spPr>
        <a:xfrm>
          <a:off x="1412382" y="2743219"/>
          <a:ext cx="2551832" cy="63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Engenharia</a:t>
          </a:r>
          <a:r>
            <a:rPr lang="en-US" sz="1800" kern="1200" dirty="0" smtClean="0"/>
            <a:t> de Software</a:t>
          </a:r>
          <a:endParaRPr lang="en-US" sz="1800" kern="1200" dirty="0"/>
        </a:p>
      </dsp:txBody>
      <dsp:txXfrm>
        <a:off x="1412382" y="2743219"/>
        <a:ext cx="2551832" cy="637958"/>
      </dsp:txXfrm>
    </dsp:sp>
    <dsp:sp modelId="{2CCCC6F0-2741-FB4A-A50D-3ECE4706D144}">
      <dsp:nvSpPr>
        <dsp:cNvPr id="0" name=""/>
        <dsp:cNvSpPr/>
      </dsp:nvSpPr>
      <dsp:spPr>
        <a:xfrm>
          <a:off x="2309776" y="1164486"/>
          <a:ext cx="956937" cy="95693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Processo</a:t>
          </a:r>
          <a:endParaRPr lang="en-US" sz="900" kern="1200" dirty="0"/>
        </a:p>
      </dsp:txBody>
      <dsp:txXfrm>
        <a:off x="2449916" y="1304626"/>
        <a:ext cx="676657" cy="676657"/>
      </dsp:txXfrm>
    </dsp:sp>
    <dsp:sp modelId="{2322B35A-F67F-D34B-A766-11A3063DFE7C}">
      <dsp:nvSpPr>
        <dsp:cNvPr id="0" name=""/>
        <dsp:cNvSpPr/>
      </dsp:nvSpPr>
      <dsp:spPr>
        <a:xfrm>
          <a:off x="1625035" y="446570"/>
          <a:ext cx="956937" cy="956937"/>
        </a:xfrm>
        <a:prstGeom prst="ellips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Ferramentas</a:t>
          </a:r>
          <a:endParaRPr lang="en-US" sz="900" kern="1200" dirty="0"/>
        </a:p>
      </dsp:txBody>
      <dsp:txXfrm>
        <a:off x="1765175" y="586710"/>
        <a:ext cx="676657" cy="676657"/>
      </dsp:txXfrm>
    </dsp:sp>
    <dsp:sp modelId="{ACCAFE37-D613-FA44-A66E-D97C56345398}">
      <dsp:nvSpPr>
        <dsp:cNvPr id="0" name=""/>
        <dsp:cNvSpPr/>
      </dsp:nvSpPr>
      <dsp:spPr>
        <a:xfrm>
          <a:off x="2603237" y="215204"/>
          <a:ext cx="956937" cy="956937"/>
        </a:xfrm>
        <a:prstGeom prst="ellips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Métodos</a:t>
          </a:r>
          <a:endParaRPr lang="en-US" sz="900" kern="1200" dirty="0"/>
        </a:p>
      </dsp:txBody>
      <dsp:txXfrm>
        <a:off x="2743377" y="355344"/>
        <a:ext cx="676657" cy="676657"/>
      </dsp:txXfrm>
    </dsp:sp>
    <dsp:sp modelId="{54EF8A3D-1487-184D-93D8-367482B7A327}">
      <dsp:nvSpPr>
        <dsp:cNvPr id="0" name=""/>
        <dsp:cNvSpPr/>
      </dsp:nvSpPr>
      <dsp:spPr>
        <a:xfrm>
          <a:off x="1199729" y="21265"/>
          <a:ext cx="2977137" cy="238171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C6F4B-DB4B-47CF-B402-E28BC7894872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BF1EF-ED1E-4AB3-81D9-FE4EC1D74F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674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9B08AC-2ACD-4C0E-AB16-E0815C218414}" type="slidenum">
              <a:rPr lang="pt-BR"/>
              <a:pPr/>
              <a:t>1</a:t>
            </a:fld>
            <a:endParaRPr lang="pt-BR"/>
          </a:p>
        </p:txBody>
      </p:sp>
      <p:sp>
        <p:nvSpPr>
          <p:cNvPr id="65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226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BR" altLang="pt-BR" smtClean="0"/>
          </a:p>
        </p:txBody>
      </p:sp>
      <p:sp>
        <p:nvSpPr>
          <p:cNvPr id="7680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C670753-1F14-4034-A795-82C9B4E9F765}" type="slidenum">
              <a:rPr lang="pt-BR" altLang="pt-BR"/>
              <a:pPr/>
              <a:t>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43872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 smtClean="0"/>
              <a:t>iPhone 2007, Android 2008,  iPad 2010, WhatApp 2009. </a:t>
            </a:r>
          </a:p>
        </p:txBody>
      </p:sp>
      <p:sp>
        <p:nvSpPr>
          <p:cNvPr id="7782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37D4172-DE95-451E-8D67-7C7F41705656}" type="slidenum">
              <a:rPr lang="pt-BR" altLang="pt-BR"/>
              <a:pPr/>
              <a:t>18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79375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 smtClean="0"/>
              <a:t>Ver mais do caso da Kodak.</a:t>
            </a:r>
          </a:p>
          <a:p>
            <a:pPr>
              <a:spcBef>
                <a:spcPct val="0"/>
              </a:spcBef>
            </a:pPr>
            <a:r>
              <a:rPr lang="pt-BR" altLang="pt-BR" smtClean="0"/>
              <a:t>132 anos de hist</a:t>
            </a:r>
            <a:r>
              <a:rPr lang="en-US" altLang="pt-BR" smtClean="0"/>
              <a:t>ória.</a:t>
            </a:r>
            <a:endParaRPr lang="pt-BR" altLang="pt-BR" smtClean="0"/>
          </a:p>
          <a:p>
            <a:pPr>
              <a:spcBef>
                <a:spcPct val="0"/>
              </a:spcBef>
            </a:pPr>
            <a:r>
              <a:rPr lang="pt-BR" altLang="pt-BR" smtClean="0"/>
              <a:t>A empresa que já foi responsável por vender 90% do filme utilizado nos Estados Unidos e desenvolveu um filme</a:t>
            </a:r>
          </a:p>
          <a:p>
            <a:pPr>
              <a:spcBef>
                <a:spcPct val="0"/>
              </a:spcBef>
            </a:pPr>
            <a:endParaRPr lang="pt-BR" altLang="pt-BR" smtClean="0"/>
          </a:p>
        </p:txBody>
      </p:sp>
      <p:sp>
        <p:nvSpPr>
          <p:cNvPr id="78851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4AE64-2773-4BC2-96A4-D7FED8834E59}" type="slidenum">
              <a:rPr lang="pt-BR" altLang="pt-BR"/>
              <a:pPr/>
              <a:t>20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5820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 smtClean="0"/>
              <a:t>http://www.administradores.com.br/noticias/negocios/falha-na-comunicacao-e-principal-motivo-para-fracasso-nos-projetos/32434/</a:t>
            </a:r>
          </a:p>
          <a:p>
            <a:pPr>
              <a:spcBef>
                <a:spcPct val="0"/>
              </a:spcBef>
            </a:pPr>
            <a:endParaRPr lang="pt-BR" altLang="pt-BR" smtClean="0"/>
          </a:p>
        </p:txBody>
      </p:sp>
      <p:sp>
        <p:nvSpPr>
          <p:cNvPr id="9216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C5FACBA-122E-43C8-BF3D-2020E6C825EF}" type="slidenum">
              <a:rPr lang="pt-BR" altLang="pt-BR"/>
              <a:pPr/>
              <a:t>51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7747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 considero o final dos anos 1950 como um período essencial da era da computação. Computadores de grande porte foram disponibilizados para instituições de pesquisa e universidades. A presença deles foi notada principalmente na engenharia e nas ciências naturais, mas também nos negócios, onde logo tornaram-se indispensáveis.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484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Começamos com o seu estado por volta de 1960 e acompanhamos o seu desenvolvimento até os dias atuais. O termo engenharia de software tornou-se conhecido após uma conferência em 1968, quando as dificuldades e armadilhas de projetar sistemas complexos foram discutidas francamente. A busca de soluções começou. Ela se concentrou em melhores metodologias e ferramentas. As mais importantes foram as linguagens de programação que refletem os estilos </a:t>
            </a:r>
            <a:r>
              <a:rPr lang="pt-P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procedimental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modular e, em seguida, orientado a objeto. A engenharia de software está intimamente ligada ao aparecimento e aperfeiçoamento desses estilos. Também importantes foram os esforços de sistematização, automatização da documentação do programa e testes. Por último, a verificação analítica e provas de correção deveriam substituir os testes.</a:t>
            </a:r>
          </a:p>
          <a:p>
            <a:endParaRPr lang="pt-P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1975, </a:t>
            </a:r>
            <a:r>
              <a:rPr lang="pt-P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micro-computadores</a:t>
            </a:r>
            <a:r>
              <a:rPr lang="pt-P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apareceram no mercado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BR" smtClean="0"/>
              <a:pPr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30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latin typeface="Arial" charset="0"/>
              </a:rPr>
              <a:t>Essas, e muitas outras perguntas, são uma manifestação da preocupação sobre o software e a maneira pela qual ele é desenvolvido – preocupação que leva a adoção da prática de engenharia de software.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BR" smtClean="0"/>
              <a:pPr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61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33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1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03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004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89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568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5219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900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927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155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69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94EF-63DB-486A-9D17-DE8C1FF98821}" type="datetimeFigureOut">
              <a:rPr lang="pt-BR" smtClean="0"/>
              <a:t>04/09/2018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35ECD-3F87-4620-B2CF-3CF3635EC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570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rtner.com/technology/home.jsp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23985" y="2708277"/>
            <a:ext cx="11125200" cy="4149724"/>
          </a:xfrm>
          <a:noFill/>
          <a:ln/>
        </p:spPr>
        <p:txBody>
          <a:bodyPr vert="horz" lIns="104621" tIns="52312" rIns="104621" bIns="52312" rtlCol="0">
            <a:normAutofit/>
          </a:bodyPr>
          <a:lstStyle/>
          <a:p>
            <a:pPr>
              <a:lnSpc>
                <a:spcPct val="80000"/>
              </a:lnSpc>
            </a:pPr>
            <a:endParaRPr sz="3200" dirty="0">
              <a:solidFill>
                <a:schemeClr val="tx2"/>
              </a:solidFill>
            </a:endParaRPr>
          </a:p>
          <a:p>
            <a:pPr algn="r">
              <a:lnSpc>
                <a:spcPct val="80000"/>
              </a:lnSpc>
            </a:pPr>
            <a:endParaRPr sz="2667" b="1" dirty="0">
              <a:solidFill>
                <a:schemeClr val="tx2"/>
              </a:solidFill>
            </a:endParaRPr>
          </a:p>
          <a:p>
            <a:pPr algn="r">
              <a:lnSpc>
                <a:spcPct val="80000"/>
              </a:lnSpc>
            </a:pPr>
            <a:r>
              <a:rPr lang="en-US" sz="2667" b="1" dirty="0">
                <a:solidFill>
                  <a:schemeClr val="tx2"/>
                </a:solidFill>
              </a:rPr>
              <a:t>Ana Paula Oliveira </a:t>
            </a:r>
            <a:r>
              <a:rPr lang="en-US" sz="2667" b="1" dirty="0" err="1">
                <a:solidFill>
                  <a:schemeClr val="tx2"/>
                </a:solidFill>
              </a:rPr>
              <a:t>Flor</a:t>
            </a:r>
            <a:endParaRPr lang="en-US" sz="2667" b="1" dirty="0">
              <a:solidFill>
                <a:schemeClr val="tx2"/>
              </a:solidFill>
            </a:endParaRPr>
          </a:p>
          <a:p>
            <a:pPr algn="r">
              <a:lnSpc>
                <a:spcPct val="80000"/>
              </a:lnSpc>
            </a:pPr>
            <a:r>
              <a:rPr lang="en-US" sz="2667" b="1" dirty="0">
                <a:solidFill>
                  <a:schemeClr val="tx2"/>
                </a:solidFill>
              </a:rPr>
              <a:t>anapaula@uern.br</a:t>
            </a:r>
          </a:p>
          <a:p>
            <a:pPr>
              <a:lnSpc>
                <a:spcPct val="80000"/>
              </a:lnSpc>
            </a:pPr>
            <a:endParaRPr sz="2667" b="1" dirty="0">
              <a:solidFill>
                <a:schemeClr val="tx2"/>
              </a:solidFill>
            </a:endParaRPr>
          </a:p>
          <a:p>
            <a:pPr>
              <a:lnSpc>
                <a:spcPct val="80000"/>
              </a:lnSpc>
            </a:pPr>
            <a:endParaRPr sz="2667" b="1" dirty="0">
              <a:solidFill>
                <a:schemeClr val="tx2"/>
              </a:solidFill>
            </a:endParaRPr>
          </a:p>
        </p:txBody>
      </p:sp>
      <p:sp>
        <p:nvSpPr>
          <p:cNvPr id="650245" name="Rectangle 5"/>
          <p:cNvSpPr>
            <a:spLocks noChangeArrowheads="1"/>
          </p:cNvSpPr>
          <p:nvPr/>
        </p:nvSpPr>
        <p:spPr bwMode="auto">
          <a:xfrm>
            <a:off x="957386" y="260351"/>
            <a:ext cx="1089855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4621" tIns="52312" rIns="104621" bIns="52312" anchor="ctr"/>
          <a:lstStyle/>
          <a:p>
            <a:pPr algn="ctr"/>
            <a:r>
              <a:rPr sz="2000" b="1" dirty="0">
                <a:solidFill>
                  <a:schemeClr val="tx2"/>
                </a:solidFill>
              </a:rPr>
              <a:t>UNIVERSIDADE DO ESTADO DO RIO GRANDE DO NORTE – UERN</a:t>
            </a:r>
            <a:br>
              <a:rPr sz="2000" b="1" dirty="0">
                <a:solidFill>
                  <a:schemeClr val="tx2"/>
                </a:solidFill>
              </a:rPr>
            </a:br>
            <a:r>
              <a:rPr sz="2000" b="1" dirty="0">
                <a:solidFill>
                  <a:schemeClr val="tx2"/>
                </a:solidFill>
              </a:rPr>
              <a:t>FACULDADE DE CIÊNCIAS EXATAS E NATURAIS – FANAT</a:t>
            </a:r>
            <a:br>
              <a:rPr sz="2000" b="1" dirty="0">
                <a:solidFill>
                  <a:schemeClr val="tx2"/>
                </a:solidFill>
              </a:rPr>
            </a:br>
            <a:r>
              <a:rPr sz="2000" b="1" dirty="0">
                <a:solidFill>
                  <a:schemeClr val="tx2"/>
                </a:solidFill>
              </a:rPr>
              <a:t>DEPARTAMENTO DE CIÊNCIAS DA COMPUTAÇÃO</a:t>
            </a:r>
          </a:p>
        </p:txBody>
      </p:sp>
      <p:sp>
        <p:nvSpPr>
          <p:cNvPr id="650246" name="Line 6"/>
          <p:cNvSpPr>
            <a:spLocks noChangeShapeType="1"/>
          </p:cNvSpPr>
          <p:nvPr/>
        </p:nvSpPr>
        <p:spPr bwMode="auto">
          <a:xfrm>
            <a:off x="0" y="2636839"/>
            <a:ext cx="12192000" cy="0"/>
          </a:xfrm>
          <a:prstGeom prst="line">
            <a:avLst/>
          </a:prstGeom>
          <a:noFill/>
          <a:ln w="12700" cap="sq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 lIns="103900" tIns="51951" rIns="103900" bIns="51951"/>
          <a:lstStyle/>
          <a:p>
            <a:endParaRPr lang="pt-BR" sz="2400"/>
          </a:p>
        </p:txBody>
      </p:sp>
      <p:sp>
        <p:nvSpPr>
          <p:cNvPr id="650248" name="Rectangle 8"/>
          <p:cNvSpPr>
            <a:spLocks noChangeArrowheads="1"/>
          </p:cNvSpPr>
          <p:nvPr/>
        </p:nvSpPr>
        <p:spPr bwMode="auto">
          <a:xfrm>
            <a:off x="1" y="1"/>
            <a:ext cx="209894" cy="47424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3900" tIns="51951" rIns="103900" bIns="51951" anchor="ctr">
            <a:spAutoFit/>
          </a:bodyPr>
          <a:lstStyle/>
          <a:p>
            <a:endParaRPr lang="pt-BR" sz="2400"/>
          </a:p>
        </p:txBody>
      </p:sp>
      <p:graphicFrame>
        <p:nvGraphicFramePr>
          <p:cNvPr id="650247" name="Object 7"/>
          <p:cNvGraphicFramePr>
            <a:graphicFrameLocks noChangeAspect="1"/>
          </p:cNvGraphicFramePr>
          <p:nvPr/>
        </p:nvGraphicFramePr>
        <p:xfrm>
          <a:off x="285710" y="285729"/>
          <a:ext cx="2002693" cy="201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Bitmap Image" r:id="rId4" imgW="1467055" imgH="1676634" progId="">
                  <p:embed/>
                </p:oleObj>
              </mc:Choice>
              <mc:Fallback>
                <p:oleObj name="Bitmap Image" r:id="rId4" imgW="1467055" imgH="167663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10" y="285729"/>
                        <a:ext cx="2002693" cy="20177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0249" name="Rectangle 9"/>
          <p:cNvSpPr>
            <a:spLocks noChangeArrowheads="1"/>
          </p:cNvSpPr>
          <p:nvPr/>
        </p:nvSpPr>
        <p:spPr bwMode="auto">
          <a:xfrm>
            <a:off x="1" y="838201"/>
            <a:ext cx="209894" cy="47424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103900" tIns="51951" rIns="103900" bIns="51951" anchor="ctr">
            <a:spAutoFit/>
          </a:bodyPr>
          <a:lstStyle/>
          <a:p>
            <a:endParaRPr lang="pt-BR" sz="240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761963" y="2095491"/>
            <a:ext cx="10650415" cy="1217613"/>
          </a:xfrm>
          <a:prstGeom prst="rect">
            <a:avLst/>
          </a:prstGeom>
          <a:noFill/>
          <a:ln/>
        </p:spPr>
        <p:txBody>
          <a:bodyPr vert="horz" lIns="104621" tIns="52312" rIns="104621" bIns="52312" rtlCol="0" anchor="b">
            <a:normAutofit fontScale="97500" lnSpcReduction="10000"/>
          </a:bodyPr>
          <a:lstStyle/>
          <a:p>
            <a:pPr algn="ctr" defTabSz="1219170">
              <a:spcBef>
                <a:spcPct val="0"/>
              </a:spcBef>
              <a:defRPr/>
            </a:pPr>
            <a:r>
              <a:rPr lang="pt-BR" sz="2667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ENGENHARIA DE SOFTWARE</a:t>
            </a:r>
            <a:br>
              <a:rPr lang="pt-BR" sz="2667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pt-BR" sz="2667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/>
            </a:r>
            <a:br>
              <a:rPr lang="pt-BR" sz="2667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pt-BR" sz="2667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AULA </a:t>
            </a:r>
            <a:r>
              <a:rPr lang="pt-BR" sz="2667" cap="all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02</a:t>
            </a:r>
            <a:endParaRPr lang="pt-BR" sz="2667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9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Sistemas</a:t>
            </a:r>
          </a:p>
        </p:txBody>
      </p:sp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1584326" y="1371600"/>
            <a:ext cx="3008313" cy="167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1" dir="13500000" algn="br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b="1">
                <a:solidFill>
                  <a:srgbClr val="1F4E79"/>
                </a:solidFill>
                <a:latin typeface="Calibri" panose="020F0502020204030204" pitchFamily="34" charset="0"/>
              </a:rPr>
              <a:t>SIPAC - Gestão Administrativa</a:t>
            </a:r>
          </a:p>
          <a:p>
            <a:pPr algn="ctr"/>
            <a:endParaRPr lang="pt-BR" altLang="pt-B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altLang="pt-BR" i="1">
                <a:solidFill>
                  <a:srgbClr val="000000"/>
                </a:solidFill>
                <a:latin typeface="Calibri" panose="020F0502020204030204" pitchFamily="34" charset="0"/>
              </a:rPr>
              <a:t>Contratos, Compras, Patrimônio, Orçamento, Financas, etc.</a:t>
            </a:r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4592639" y="1371600"/>
            <a:ext cx="3017837" cy="167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1" dir="13500000" algn="br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b="1">
                <a:solidFill>
                  <a:srgbClr val="1F4E79"/>
                </a:solidFill>
                <a:latin typeface="Calibri" panose="020F0502020204030204" pitchFamily="34" charset="0"/>
              </a:rPr>
              <a:t>SIGAA - Gestão Acadêmica</a:t>
            </a:r>
          </a:p>
          <a:p>
            <a:pPr algn="ctr"/>
            <a:endParaRPr lang="pt-BR" altLang="pt-B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altLang="pt-BR" i="1">
                <a:solidFill>
                  <a:srgbClr val="000000"/>
                </a:solidFill>
                <a:latin typeface="Calibri" panose="020F0502020204030204" pitchFamily="34" charset="0"/>
              </a:rPr>
              <a:t>Ensino, pesquisa, extensão, monitoria, Ead,</a:t>
            </a:r>
          </a:p>
          <a:p>
            <a:pPr algn="ctr"/>
            <a:r>
              <a:rPr lang="pt-BR" altLang="pt-BR" i="1">
                <a:solidFill>
                  <a:srgbClr val="000000"/>
                </a:solidFill>
                <a:latin typeface="Calibri" panose="020F0502020204030204" pitchFamily="34" charset="0"/>
              </a:rPr>
              <a:t>Etc.</a:t>
            </a:r>
          </a:p>
        </p:txBody>
      </p:sp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7610476" y="1371600"/>
            <a:ext cx="3057525" cy="167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1" dir="13500000" algn="br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b="1">
                <a:solidFill>
                  <a:srgbClr val="1F4E79"/>
                </a:solidFill>
                <a:latin typeface="Calibri" panose="020F0502020204030204" pitchFamily="34" charset="0"/>
              </a:rPr>
              <a:t>SIGRH - Gestão de Pessoas</a:t>
            </a:r>
          </a:p>
          <a:p>
            <a:pPr algn="ctr"/>
            <a:endParaRPr lang="pt-BR" altLang="pt-B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altLang="pt-BR" i="1">
                <a:solidFill>
                  <a:srgbClr val="000000"/>
                </a:solidFill>
                <a:latin typeface="Calibri" panose="020F0502020204030204" pitchFamily="34" charset="0"/>
              </a:rPr>
              <a:t>Cadastro, férias, ficha funcional, capacitação, </a:t>
            </a:r>
          </a:p>
          <a:p>
            <a:pPr algn="ctr"/>
            <a:r>
              <a:rPr lang="pt-BR" altLang="pt-BR" i="1">
                <a:solidFill>
                  <a:srgbClr val="000000"/>
                </a:solidFill>
                <a:latin typeface="Calibri" panose="020F0502020204030204" pitchFamily="34" charset="0"/>
              </a:rPr>
              <a:t>Etc.</a:t>
            </a:r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1584326" y="3048000"/>
            <a:ext cx="3008313" cy="167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1" dir="13500000" algn="br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b="1">
                <a:solidFill>
                  <a:srgbClr val="1F4E79"/>
                </a:solidFill>
                <a:latin typeface="Calibri" panose="020F0502020204030204" pitchFamily="34" charset="0"/>
              </a:rPr>
              <a:t>SIGFunda</a:t>
            </a:r>
            <a:r>
              <a:rPr lang="en-US" altLang="pt-BR" b="1">
                <a:solidFill>
                  <a:srgbClr val="1F4E79"/>
                </a:solidFill>
                <a:latin typeface="Calibri" panose="020F0502020204030204" pitchFamily="34" charset="0"/>
              </a:rPr>
              <a:t>ção - </a:t>
            </a:r>
            <a:r>
              <a:rPr lang="pt-BR" altLang="pt-BR" b="1">
                <a:solidFill>
                  <a:srgbClr val="1F4E79"/>
                </a:solidFill>
                <a:latin typeface="Calibri" panose="020F0502020204030204" pitchFamily="34" charset="0"/>
              </a:rPr>
              <a:t>Fundações</a:t>
            </a:r>
          </a:p>
          <a:p>
            <a:pPr algn="ctr"/>
            <a:endParaRPr lang="pt-BR" altLang="pt-B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altLang="pt-BR" i="1">
                <a:solidFill>
                  <a:srgbClr val="000000"/>
                </a:solidFill>
                <a:latin typeface="Calibri" panose="020F0502020204030204" pitchFamily="34" charset="0"/>
              </a:rPr>
              <a:t>Contratos, Compras, Patrimônio, Orçamento, Financas, Pagamentos, etc.</a:t>
            </a:r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4592639" y="3048000"/>
            <a:ext cx="3017837" cy="167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1" dir="13500000" algn="br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b="1">
                <a:solidFill>
                  <a:srgbClr val="1F4E79"/>
                </a:solidFill>
                <a:latin typeface="Calibri" panose="020F0502020204030204" pitchFamily="34" charset="0"/>
              </a:rPr>
              <a:t>SIGAA-EPT -  Ensino técnico</a:t>
            </a:r>
          </a:p>
          <a:p>
            <a:pPr algn="ctr"/>
            <a:endParaRPr lang="pt-BR" altLang="pt-B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altLang="pt-BR" i="1">
                <a:solidFill>
                  <a:srgbClr val="000000"/>
                </a:solidFill>
                <a:latin typeface="Calibri" panose="020F0502020204030204" pitchFamily="34" charset="0"/>
              </a:rPr>
              <a:t>Ensino, pesquisa, extensão, monitoria, Ead,</a:t>
            </a:r>
          </a:p>
          <a:p>
            <a:pPr algn="ctr"/>
            <a:r>
              <a:rPr lang="pt-BR" altLang="pt-BR" i="1">
                <a:solidFill>
                  <a:srgbClr val="000000"/>
                </a:solidFill>
                <a:latin typeface="Calibri" panose="020F0502020204030204" pitchFamily="34" charset="0"/>
              </a:rPr>
              <a:t>Etc.</a:t>
            </a:r>
          </a:p>
        </p:txBody>
      </p:sp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7610476" y="3048000"/>
            <a:ext cx="3057525" cy="1676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1" dir="13500000" algn="br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b="1">
                <a:solidFill>
                  <a:srgbClr val="1F4E79"/>
                </a:solidFill>
                <a:latin typeface="Calibri" panose="020F0502020204030204" pitchFamily="34" charset="0"/>
              </a:rPr>
              <a:t>SIGEduc - Educação básica</a:t>
            </a:r>
          </a:p>
          <a:p>
            <a:pPr algn="ctr"/>
            <a:endParaRPr lang="pt-BR" altLang="pt-BR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altLang="pt-BR" i="1">
                <a:solidFill>
                  <a:srgbClr val="000000"/>
                </a:solidFill>
                <a:latin typeface="Calibri" panose="020F0502020204030204" pitchFamily="34" charset="0"/>
              </a:rPr>
              <a:t>Escolas, matricula online, diário de classe eletrônico, pais/responsáveis, etc.</a:t>
            </a:r>
          </a:p>
        </p:txBody>
      </p:sp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1584326" y="4724400"/>
            <a:ext cx="9083675" cy="9858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0" algn="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b="1">
                <a:solidFill>
                  <a:srgbClr val="1F4E79"/>
                </a:solidFill>
                <a:latin typeface="Calibri" panose="020F0502020204030204" pitchFamily="34" charset="0"/>
              </a:rPr>
              <a:t>Diversas tecnologias voltadas para gestão, educação, saúde, ciência, tecnologia e inovação</a:t>
            </a:r>
            <a:endParaRPr lang="pt-BR" altLang="pt-BR" i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0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aixaDeTexto 10"/>
          <p:cNvSpPr txBox="1">
            <a:spLocks noChangeArrowheads="1"/>
          </p:cNvSpPr>
          <p:nvPr/>
        </p:nvSpPr>
        <p:spPr bwMode="auto">
          <a:xfrm>
            <a:off x="4246564" y="2976563"/>
            <a:ext cx="39020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6000">
                <a:latin typeface="Arial" panose="020B0604020202020204" pitchFamily="34" charset="0"/>
              </a:rPr>
              <a:t>Software?</a:t>
            </a:r>
          </a:p>
        </p:txBody>
      </p:sp>
      <p:pic>
        <p:nvPicPr>
          <p:cNvPr id="21506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5" y="1171575"/>
            <a:ext cx="19939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22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ítulo 1"/>
          <p:cNvSpPr>
            <a:spLocks noGrp="1"/>
          </p:cNvSpPr>
          <p:nvPr>
            <p:ph type="title"/>
          </p:nvPr>
        </p:nvSpPr>
        <p:spPr>
          <a:xfrm>
            <a:off x="1905001" y="369889"/>
            <a:ext cx="8037513" cy="788987"/>
          </a:xfrm>
        </p:spPr>
        <p:txBody>
          <a:bodyPr/>
          <a:lstStyle/>
          <a:p>
            <a:r>
              <a:rPr lang="pt-BR" altLang="pt-BR" smtClean="0"/>
              <a:t>O que </a:t>
            </a:r>
            <a:r>
              <a:rPr lang="en-US" altLang="pt-BR" smtClean="0"/>
              <a:t>é desenvolver um software?</a:t>
            </a:r>
            <a:endParaRPr lang="pt-BR" altLang="pt-BR" smtClean="0"/>
          </a:p>
        </p:txBody>
      </p:sp>
      <p:sp>
        <p:nvSpPr>
          <p:cNvPr id="22530" name="CaixaDeTexto 4"/>
          <p:cNvSpPr txBox="1">
            <a:spLocks noChangeArrowheads="1"/>
          </p:cNvSpPr>
          <p:nvPr/>
        </p:nvSpPr>
        <p:spPr bwMode="auto">
          <a:xfrm>
            <a:off x="4572001" y="1671638"/>
            <a:ext cx="2701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2400">
                <a:latin typeface="Arial" panose="020B0604020202020204" pitchFamily="34" charset="0"/>
              </a:rPr>
              <a:t>Produto final</a:t>
            </a:r>
          </a:p>
        </p:txBody>
      </p:sp>
      <p:pic>
        <p:nvPicPr>
          <p:cNvPr id="22531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2826"/>
            <a:ext cx="3932238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6" y="2282826"/>
            <a:ext cx="4106863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27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ítulo 1"/>
          <p:cNvSpPr>
            <a:spLocks noGrp="1"/>
          </p:cNvSpPr>
          <p:nvPr>
            <p:ph type="title"/>
          </p:nvPr>
        </p:nvSpPr>
        <p:spPr>
          <a:xfrm>
            <a:off x="2060575" y="334964"/>
            <a:ext cx="7886700" cy="788987"/>
          </a:xfrm>
        </p:spPr>
        <p:txBody>
          <a:bodyPr>
            <a:normAutofit fontScale="90000"/>
          </a:bodyPr>
          <a:lstStyle/>
          <a:p>
            <a:r>
              <a:rPr lang="pt-BR" altLang="pt-BR" smtClean="0"/>
              <a:t>Escrevendo em uma Linguagem de programa</a:t>
            </a:r>
            <a:r>
              <a:rPr lang="en-US" altLang="pt-BR" smtClean="0"/>
              <a:t>ção</a:t>
            </a:r>
            <a:endParaRPr lang="pt-BR" altLang="pt-BR" smtClean="0"/>
          </a:p>
        </p:txBody>
      </p:sp>
      <p:pic>
        <p:nvPicPr>
          <p:cNvPr id="2355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5551" y="1811338"/>
            <a:ext cx="6962775" cy="2595562"/>
          </a:xfrm>
        </p:spPr>
      </p:pic>
      <p:sp>
        <p:nvSpPr>
          <p:cNvPr id="23555" name="CaixaDeTexto 4"/>
          <p:cNvSpPr txBox="1">
            <a:spLocks noChangeArrowheads="1"/>
          </p:cNvSpPr>
          <p:nvPr/>
        </p:nvSpPr>
        <p:spPr bwMode="auto">
          <a:xfrm>
            <a:off x="3983038" y="4541838"/>
            <a:ext cx="404336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>
                <a:latin typeface="Arial" panose="020B0604020202020204" pitchFamily="34" charset="0"/>
              </a:rPr>
              <a:t>Em geral, milhares (ou milh</a:t>
            </a:r>
            <a:r>
              <a:rPr lang="en-US" altLang="pt-BR">
                <a:latin typeface="Arial" panose="020B0604020202020204" pitchFamily="34" charset="0"/>
              </a:rPr>
              <a:t>ões) de linhas nessas linguagens.</a:t>
            </a:r>
            <a:endParaRPr lang="pt-BR" altLang="pt-BR">
              <a:latin typeface="Arial" panose="020B0604020202020204" pitchFamily="34" charset="0"/>
            </a:endParaRPr>
          </a:p>
        </p:txBody>
      </p:sp>
      <p:pic>
        <p:nvPicPr>
          <p:cNvPr id="2355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964" y="4406900"/>
            <a:ext cx="1614487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09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endParaRPr lang="pt-BR" altLang="pt-BR" smtClean="0"/>
          </a:p>
        </p:txBody>
      </p:sp>
      <p:sp>
        <p:nvSpPr>
          <p:cNvPr id="24578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568451"/>
            <a:ext cx="7886700" cy="4608513"/>
          </a:xfrm>
        </p:spPr>
        <p:txBody>
          <a:bodyPr/>
          <a:lstStyle/>
          <a:p>
            <a:endParaRPr lang="pt-BR" altLang="pt-BR" smtClean="0"/>
          </a:p>
        </p:txBody>
      </p:sp>
      <p:pic>
        <p:nvPicPr>
          <p:cNvPr id="24579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39238" cy="617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18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 dirty="0">
                <a:latin typeface="Arial" charset="0"/>
              </a:rPr>
              <a:t>O que é Software?	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pt-BR" b="1" dirty="0" smtClean="0">
                <a:latin typeface="Arial" charset="0"/>
              </a:rPr>
              <a:t>Software de computador </a:t>
            </a:r>
            <a:r>
              <a:rPr lang="pt-BR" dirty="0" smtClean="0">
                <a:latin typeface="Arial" charset="0"/>
              </a:rPr>
              <a:t>é o produto que os engenheiros de software projetam e constroem. </a:t>
            </a:r>
          </a:p>
          <a:p>
            <a:pPr algn="just" eaLnBrk="1" hangingPunct="1">
              <a:lnSpc>
                <a:spcPct val="90000"/>
              </a:lnSpc>
            </a:pPr>
            <a:r>
              <a:rPr lang="pt-BR" dirty="0" smtClean="0">
                <a:latin typeface="Arial" charset="0"/>
              </a:rPr>
              <a:t>Abrangem </a:t>
            </a:r>
            <a:r>
              <a:rPr lang="pt-BR" b="1" dirty="0" smtClean="0">
                <a:latin typeface="Arial" charset="0"/>
              </a:rPr>
              <a:t>programas</a:t>
            </a:r>
            <a:r>
              <a:rPr lang="pt-BR" dirty="0" smtClean="0">
                <a:latin typeface="Arial" charset="0"/>
              </a:rPr>
              <a:t> que executam em computadores de qualquer tamanho e arquitetura, documentos que incluem formas impressas e virtuais e dados que combinam números e texto, mas também incluem em representações de informação em figuras, em vídeo e em áudio.</a:t>
            </a:r>
            <a:endParaRPr lang="pt-B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5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ítulo 1"/>
          <p:cNvSpPr>
            <a:spLocks noGrp="1"/>
          </p:cNvSpPr>
          <p:nvPr>
            <p:ph type="title"/>
          </p:nvPr>
        </p:nvSpPr>
        <p:spPr>
          <a:xfrm>
            <a:off x="2162175" y="3189289"/>
            <a:ext cx="7886700" cy="788987"/>
          </a:xfrm>
        </p:spPr>
        <p:txBody>
          <a:bodyPr>
            <a:normAutofit fontScale="90000"/>
          </a:bodyPr>
          <a:lstStyle/>
          <a:p>
            <a:pPr algn="ctr"/>
            <a:r>
              <a:rPr lang="pt-BR" altLang="pt-BR" sz="8800"/>
              <a:t>A era do conhecimento</a:t>
            </a:r>
          </a:p>
        </p:txBody>
      </p:sp>
    </p:spTree>
    <p:extLst>
      <p:ext uri="{BB962C8B-B14F-4D97-AF65-F5344CB8AC3E}">
        <p14:creationId xmlns:p14="http://schemas.microsoft.com/office/powerpoint/2010/main" val="665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Revolu</a:t>
            </a:r>
            <a:r>
              <a:rPr lang="en-US" altLang="pt-BR" smtClean="0"/>
              <a:t>ções industriais</a:t>
            </a:r>
            <a:endParaRPr lang="pt-BR" altLang="pt-BR" smtClean="0"/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1" y="3078164"/>
            <a:ext cx="1916113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400">
                <a:latin typeface="Arial" panose="020B0604020202020204" pitchFamily="34" charset="0"/>
              </a:rPr>
              <a:t>Desenvolvimento da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400">
                <a:latin typeface="Arial" panose="020B0604020202020204" pitchFamily="34" charset="0"/>
              </a:rPr>
              <a:t>química, el</a:t>
            </a:r>
            <a:r>
              <a:rPr lang="en-US" altLang="pt-BR" sz="1400">
                <a:latin typeface="Arial" panose="020B0604020202020204" pitchFamily="34" charset="0"/>
              </a:rPr>
              <a:t>etricidade</a:t>
            </a:r>
            <a:r>
              <a:rPr lang="pt-BR" altLang="pt-BR" sz="1400">
                <a:latin typeface="Arial" panose="020B0604020202020204" pitchFamily="34" charset="0"/>
              </a:rPr>
              <a:t>, do petróleo e de aço.</a:t>
            </a:r>
          </a:p>
        </p:txBody>
      </p:sp>
      <p:sp>
        <p:nvSpPr>
          <p:cNvPr id="37891" name="CaixaDeTexto 6"/>
          <p:cNvSpPr txBox="1">
            <a:spLocks noChangeArrowheads="1"/>
          </p:cNvSpPr>
          <p:nvPr/>
        </p:nvSpPr>
        <p:spPr bwMode="auto">
          <a:xfrm>
            <a:off x="1900238" y="1884364"/>
            <a:ext cx="812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1760</a:t>
            </a:r>
          </a:p>
        </p:txBody>
      </p:sp>
      <p:sp>
        <p:nvSpPr>
          <p:cNvPr id="37892" name="CaixaDeTexto 7"/>
          <p:cNvSpPr txBox="1">
            <a:spLocks noChangeArrowheads="1"/>
          </p:cNvSpPr>
          <p:nvPr/>
        </p:nvSpPr>
        <p:spPr bwMode="auto">
          <a:xfrm>
            <a:off x="3667125" y="1922463"/>
            <a:ext cx="812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1840</a:t>
            </a:r>
          </a:p>
        </p:txBody>
      </p:sp>
      <p:sp>
        <p:nvSpPr>
          <p:cNvPr id="9" name="CaixaDeTexto 8"/>
          <p:cNvSpPr txBox="1">
            <a:spLocks noChangeArrowheads="1"/>
          </p:cNvSpPr>
          <p:nvPr/>
        </p:nvSpPr>
        <p:spPr bwMode="auto">
          <a:xfrm>
            <a:off x="2425701" y="3041650"/>
            <a:ext cx="12414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400">
                <a:latin typeface="Arial" panose="020B0604020202020204" pitchFamily="34" charset="0"/>
              </a:rPr>
              <a:t>In</a:t>
            </a:r>
            <a:r>
              <a:rPr lang="en-US" altLang="pt-BR" sz="1400">
                <a:latin typeface="Arial" panose="020B0604020202020204" pitchFamily="34" charset="0"/>
              </a:rPr>
              <a:t>ício da substituição do trabalho artesanal por máquinas.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1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Primeira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Revolução Industrial.</a:t>
            </a:r>
            <a:endParaRPr lang="pt-BR" altLang="pt-BR" sz="1400">
              <a:latin typeface="Arial" panose="020B0604020202020204" pitchFamily="34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2520950" y="2530475"/>
            <a:ext cx="1320800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841750" y="2346326"/>
            <a:ext cx="368300" cy="366713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52650" y="2346326"/>
            <a:ext cx="368300" cy="366713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4210050" y="2530475"/>
            <a:ext cx="1322388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532438" y="2346326"/>
            <a:ext cx="366712" cy="366713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7899" name="CaixaDeTexto 14"/>
          <p:cNvSpPr txBox="1">
            <a:spLocks noChangeArrowheads="1"/>
          </p:cNvSpPr>
          <p:nvPr/>
        </p:nvSpPr>
        <p:spPr bwMode="auto">
          <a:xfrm>
            <a:off x="5318125" y="1939925"/>
            <a:ext cx="81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1939</a:t>
            </a:r>
          </a:p>
        </p:txBody>
      </p:sp>
      <p:sp>
        <p:nvSpPr>
          <p:cNvPr id="16" name="Oval 15"/>
          <p:cNvSpPr/>
          <p:nvPr/>
        </p:nvSpPr>
        <p:spPr>
          <a:xfrm>
            <a:off x="7221538" y="2333626"/>
            <a:ext cx="368300" cy="365125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5899150" y="2516188"/>
            <a:ext cx="1322388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02" name="CaixaDeTexto 17"/>
          <p:cNvSpPr txBox="1">
            <a:spLocks noChangeArrowheads="1"/>
          </p:cNvSpPr>
          <p:nvPr/>
        </p:nvSpPr>
        <p:spPr bwMode="auto">
          <a:xfrm>
            <a:off x="6999288" y="1925639"/>
            <a:ext cx="812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1945</a:t>
            </a:r>
          </a:p>
        </p:txBody>
      </p:sp>
      <p:sp>
        <p:nvSpPr>
          <p:cNvPr id="19" name="CaixaDeTexto 18"/>
          <p:cNvSpPr txBox="1">
            <a:spLocks noChangeArrowheads="1"/>
          </p:cNvSpPr>
          <p:nvPr/>
        </p:nvSpPr>
        <p:spPr bwMode="auto">
          <a:xfrm>
            <a:off x="5899151" y="3041651"/>
            <a:ext cx="23907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400">
                <a:latin typeface="Arial" panose="020B0604020202020204" pitchFamily="34" charset="0"/>
              </a:rPr>
              <a:t>Revolu</a:t>
            </a:r>
            <a:r>
              <a:rPr lang="en-US" altLang="pt-BR" sz="1400">
                <a:latin typeface="Arial" panose="020B0604020202020204" pitchFamily="34" charset="0"/>
              </a:rPr>
              <a:t>ção da</a:t>
            </a:r>
            <a:r>
              <a:rPr lang="pt-BR" altLang="pt-BR" sz="1400">
                <a:latin typeface="Arial" panose="020B0604020202020204" pitchFamily="34" charset="0"/>
              </a:rPr>
              <a:t> Eletr</a:t>
            </a:r>
            <a:r>
              <a:rPr lang="en-US" altLang="pt-BR" sz="1400">
                <a:latin typeface="Arial" panose="020B0604020202020204" pitchFamily="34" charset="0"/>
              </a:rPr>
              <a:t>ônica.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14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37904" name="CaixaDeTexto 19"/>
          <p:cNvSpPr txBox="1">
            <a:spLocks noChangeArrowheads="1"/>
          </p:cNvSpPr>
          <p:nvPr/>
        </p:nvSpPr>
        <p:spPr bwMode="auto">
          <a:xfrm>
            <a:off x="4556126" y="4057650"/>
            <a:ext cx="3413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Segunda revolu</a:t>
            </a:r>
            <a:r>
              <a:rPr lang="en-US" altLang="pt-BR" sz="1800">
                <a:latin typeface="Arial" panose="020B0604020202020204" pitchFamily="34" charset="0"/>
              </a:rPr>
              <a:t>ção industrial</a:t>
            </a:r>
            <a:endParaRPr lang="pt-BR" altLang="pt-BR" sz="1800">
              <a:latin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8945563" y="2346326"/>
            <a:ext cx="368300" cy="366713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Conector Reto 21"/>
          <p:cNvCxnSpPr/>
          <p:nvPr/>
        </p:nvCxnSpPr>
        <p:spPr>
          <a:xfrm>
            <a:off x="7623175" y="2530475"/>
            <a:ext cx="1322388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07" name="CaixaDeTexto 22"/>
          <p:cNvSpPr txBox="1">
            <a:spLocks noChangeArrowheads="1"/>
          </p:cNvSpPr>
          <p:nvPr/>
        </p:nvSpPr>
        <p:spPr bwMode="auto">
          <a:xfrm>
            <a:off x="8723313" y="1924050"/>
            <a:ext cx="812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1960</a:t>
            </a:r>
          </a:p>
        </p:txBody>
      </p:sp>
      <p:sp>
        <p:nvSpPr>
          <p:cNvPr id="24" name="CaixaDeTexto 23"/>
          <p:cNvSpPr txBox="1">
            <a:spLocks noChangeArrowheads="1"/>
          </p:cNvSpPr>
          <p:nvPr/>
        </p:nvSpPr>
        <p:spPr bwMode="auto">
          <a:xfrm>
            <a:off x="9134475" y="2947989"/>
            <a:ext cx="12382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Início da era digital.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14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400">
              <a:latin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4567239"/>
            <a:ext cx="2647950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1" y="4572000"/>
            <a:ext cx="1255713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70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9" grpId="0"/>
      <p:bldP spid="37904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en-US" altLang="pt-BR" smtClean="0"/>
              <a:t>Revolução Digital</a:t>
            </a:r>
            <a:endParaRPr lang="pt-BR" altLang="pt-BR" smtClean="0"/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983038" y="3041650"/>
            <a:ext cx="1549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400">
                <a:latin typeface="Arial" panose="020B0604020202020204" pitchFamily="34" charset="0"/>
              </a:rPr>
              <a:t>Internet e WWW.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400">
                <a:latin typeface="Arial" panose="020B0604020202020204" pitchFamily="34" charset="0"/>
              </a:rPr>
              <a:t>Populariza</a:t>
            </a:r>
            <a:r>
              <a:rPr lang="en-US" altLang="pt-BR" sz="1400">
                <a:latin typeface="Arial" panose="020B0604020202020204" pitchFamily="34" charset="0"/>
              </a:rPr>
              <a:t>ção da internet. </a:t>
            </a:r>
            <a:endParaRPr lang="pt-BR" altLang="pt-BR" sz="1400">
              <a:latin typeface="Arial" panose="020B0604020202020204" pitchFamily="34" charset="0"/>
            </a:endParaRPr>
          </a:p>
        </p:txBody>
      </p:sp>
      <p:sp>
        <p:nvSpPr>
          <p:cNvPr id="38915" name="CaixaDeTexto 6"/>
          <p:cNvSpPr txBox="1">
            <a:spLocks noChangeArrowheads="1"/>
          </p:cNvSpPr>
          <p:nvPr/>
        </p:nvSpPr>
        <p:spPr bwMode="auto">
          <a:xfrm>
            <a:off x="1900238" y="1884364"/>
            <a:ext cx="812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1970</a:t>
            </a:r>
          </a:p>
        </p:txBody>
      </p:sp>
      <p:sp>
        <p:nvSpPr>
          <p:cNvPr id="38916" name="CaixaDeTexto 7"/>
          <p:cNvSpPr txBox="1">
            <a:spLocks noChangeArrowheads="1"/>
          </p:cNvSpPr>
          <p:nvPr/>
        </p:nvSpPr>
        <p:spPr bwMode="auto">
          <a:xfrm>
            <a:off x="3667125" y="1922463"/>
            <a:ext cx="812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1990</a:t>
            </a:r>
          </a:p>
        </p:txBody>
      </p:sp>
      <p:sp>
        <p:nvSpPr>
          <p:cNvPr id="9" name="CaixaDeTexto 8"/>
          <p:cNvSpPr txBox="1">
            <a:spLocks noChangeArrowheads="1"/>
          </p:cNvSpPr>
          <p:nvPr/>
        </p:nvSpPr>
        <p:spPr bwMode="auto">
          <a:xfrm>
            <a:off x="2255839" y="3041650"/>
            <a:ext cx="141128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Computação nas grandes corporações.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1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Surgimento do Computador Pessoal.</a:t>
            </a:r>
            <a:endParaRPr lang="pt-BR" altLang="pt-BR" sz="1400">
              <a:latin typeface="Arial" panose="020B0604020202020204" pitchFamily="34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2520950" y="2530475"/>
            <a:ext cx="1320800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841750" y="2346326"/>
            <a:ext cx="368300" cy="366713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52650" y="2346326"/>
            <a:ext cx="368300" cy="366713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12"/>
          <p:cNvCxnSpPr/>
          <p:nvPr/>
        </p:nvCxnSpPr>
        <p:spPr>
          <a:xfrm>
            <a:off x="4210050" y="2530475"/>
            <a:ext cx="1322388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532438" y="2346326"/>
            <a:ext cx="366712" cy="366713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8923" name="CaixaDeTexto 14"/>
          <p:cNvSpPr txBox="1">
            <a:spLocks noChangeArrowheads="1"/>
          </p:cNvSpPr>
          <p:nvPr/>
        </p:nvSpPr>
        <p:spPr bwMode="auto">
          <a:xfrm>
            <a:off x="5318125" y="1939925"/>
            <a:ext cx="81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2000</a:t>
            </a:r>
          </a:p>
        </p:txBody>
      </p:sp>
      <p:sp>
        <p:nvSpPr>
          <p:cNvPr id="16" name="Oval 15"/>
          <p:cNvSpPr/>
          <p:nvPr/>
        </p:nvSpPr>
        <p:spPr>
          <a:xfrm>
            <a:off x="7221538" y="2333626"/>
            <a:ext cx="368300" cy="365125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16"/>
          <p:cNvCxnSpPr/>
          <p:nvPr/>
        </p:nvCxnSpPr>
        <p:spPr>
          <a:xfrm>
            <a:off x="5899150" y="2516188"/>
            <a:ext cx="1322388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6" name="CaixaDeTexto 17"/>
          <p:cNvSpPr txBox="1">
            <a:spLocks noChangeArrowheads="1"/>
          </p:cNvSpPr>
          <p:nvPr/>
        </p:nvSpPr>
        <p:spPr bwMode="auto">
          <a:xfrm>
            <a:off x="6999288" y="1925639"/>
            <a:ext cx="812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2008</a:t>
            </a:r>
          </a:p>
        </p:txBody>
      </p:sp>
      <p:sp>
        <p:nvSpPr>
          <p:cNvPr id="19" name="CaixaDeTexto 18"/>
          <p:cNvSpPr txBox="1">
            <a:spLocks noChangeArrowheads="1"/>
          </p:cNvSpPr>
          <p:nvPr/>
        </p:nvSpPr>
        <p:spPr bwMode="auto">
          <a:xfrm>
            <a:off x="5716588" y="3041651"/>
            <a:ext cx="132080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Web 2.0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1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Web mais interativa.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1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Maiores recursos gráficos.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140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Aumento da velocidade.</a:t>
            </a:r>
          </a:p>
        </p:txBody>
      </p:sp>
      <p:sp>
        <p:nvSpPr>
          <p:cNvPr id="21" name="Oval 20"/>
          <p:cNvSpPr/>
          <p:nvPr/>
        </p:nvSpPr>
        <p:spPr>
          <a:xfrm>
            <a:off x="8945563" y="2346326"/>
            <a:ext cx="368300" cy="366713"/>
          </a:xfrm>
          <a:prstGeom prst="ellipse">
            <a:avLst/>
          </a:prstGeom>
          <a:solidFill>
            <a:schemeClr val="bg1"/>
          </a:solidFill>
          <a:ln w="889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Conector Reto 21"/>
          <p:cNvCxnSpPr/>
          <p:nvPr/>
        </p:nvCxnSpPr>
        <p:spPr>
          <a:xfrm>
            <a:off x="7623175" y="2530475"/>
            <a:ext cx="1322388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30" name="CaixaDeTexto 22"/>
          <p:cNvSpPr txBox="1">
            <a:spLocks noChangeArrowheads="1"/>
          </p:cNvSpPr>
          <p:nvPr/>
        </p:nvSpPr>
        <p:spPr bwMode="auto">
          <a:xfrm>
            <a:off x="8723313" y="1924050"/>
            <a:ext cx="812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2017</a:t>
            </a:r>
          </a:p>
        </p:txBody>
      </p:sp>
      <p:sp>
        <p:nvSpPr>
          <p:cNvPr id="24" name="CaixaDeTexto 23"/>
          <p:cNvSpPr txBox="1">
            <a:spLocks noChangeArrowheads="1"/>
          </p:cNvSpPr>
          <p:nvPr/>
        </p:nvSpPr>
        <p:spPr bwMode="auto">
          <a:xfrm>
            <a:off x="7483475" y="3040063"/>
            <a:ext cx="1239838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Mobilidade: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14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Smartphones e tablets.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14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1400">
                <a:latin typeface="Arial" panose="020B0604020202020204" pitchFamily="34" charset="0"/>
              </a:rPr>
              <a:t>Redes sociais.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14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140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53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9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CaixaDeTexto 4"/>
          <p:cNvSpPr txBox="1">
            <a:spLocks noChangeArrowheads="1"/>
          </p:cNvSpPr>
          <p:nvPr/>
        </p:nvSpPr>
        <p:spPr bwMode="auto">
          <a:xfrm>
            <a:off x="2590800" y="233363"/>
            <a:ext cx="7010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6000" b="1">
                <a:solidFill>
                  <a:schemeClr val="bg1"/>
                </a:solidFill>
                <a:latin typeface="Arial" panose="020B0604020202020204" pitchFamily="34" charset="0"/>
              </a:rPr>
              <a:t>Revolu</a:t>
            </a:r>
            <a:r>
              <a:rPr lang="en-US" altLang="pt-BR" sz="6000" b="1">
                <a:solidFill>
                  <a:schemeClr val="bg1"/>
                </a:solidFill>
                <a:latin typeface="Arial" panose="020B0604020202020204" pitchFamily="34" charset="0"/>
              </a:rPr>
              <a:t>ção Digital</a:t>
            </a:r>
            <a:endParaRPr lang="pt-BR" altLang="pt-BR" sz="60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53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103900" tIns="51951" rIns="103900" bIns="51951" rtlCol="0" anchor="ctr">
            <a:normAutofit/>
          </a:bodyPr>
          <a:lstStyle/>
          <a:p>
            <a:r>
              <a:rPr lang="en-US" dirty="0" err="1" smtClean="0"/>
              <a:t>Fundamentação</a:t>
            </a:r>
            <a:endParaRPr lang="pt-BR" dirty="0"/>
          </a:p>
        </p:txBody>
      </p:sp>
      <p:sp>
        <p:nvSpPr>
          <p:cNvPr id="7170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103900" tIns="51951" rIns="103900" bIns="51951" rtlCol="0" anchor="ctr">
            <a:normAutofit/>
          </a:bodyPr>
          <a:lstStyle/>
          <a:p>
            <a:fld id="{3A4E5BD8-B196-1942-B30D-D4E0340DD3EF}" type="slidenum">
              <a:rPr lang="en-US"/>
              <a:pPr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372883"/>
            <a:ext cx="2489531" cy="3657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7" y="2084851"/>
            <a:ext cx="3746855" cy="424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6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ítulo 1"/>
          <p:cNvSpPr>
            <a:spLocks noGrp="1"/>
          </p:cNvSpPr>
          <p:nvPr>
            <p:ph type="title"/>
          </p:nvPr>
        </p:nvSpPr>
        <p:spPr>
          <a:xfrm>
            <a:off x="2060575" y="792163"/>
            <a:ext cx="7886700" cy="2011362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pt-BR" altLang="pt-BR" sz="5400"/>
              <a:t>Ou você se adapta a ela, ou voc</a:t>
            </a:r>
            <a:r>
              <a:rPr lang="en-US" altLang="pt-BR" sz="5400"/>
              <a:t>ê morre. </a:t>
            </a:r>
            <a:endParaRPr lang="pt-BR" altLang="pt-BR" sz="5400"/>
          </a:p>
        </p:txBody>
      </p:sp>
      <p:pic>
        <p:nvPicPr>
          <p:cNvPr id="40962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3" y="2946401"/>
            <a:ext cx="4552950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5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tângulo 3"/>
          <p:cNvSpPr>
            <a:spLocks noChangeArrowheads="1"/>
          </p:cNvSpPr>
          <p:nvPr/>
        </p:nvSpPr>
        <p:spPr bwMode="auto">
          <a:xfrm>
            <a:off x="1939925" y="962026"/>
            <a:ext cx="8148638" cy="2308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4800">
                <a:solidFill>
                  <a:srgbClr val="1D2129"/>
                </a:solidFill>
                <a:latin typeface="San Francisco"/>
              </a:rPr>
              <a:t>A maior empresa de táxi do planeta, não tem nenhum carro em sua frota.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3819525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76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tângulo 3"/>
          <p:cNvSpPr>
            <a:spLocks noChangeArrowheads="1"/>
          </p:cNvSpPr>
          <p:nvPr/>
        </p:nvSpPr>
        <p:spPr bwMode="auto">
          <a:xfrm>
            <a:off x="1939925" y="1073151"/>
            <a:ext cx="8351838" cy="2308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4800">
                <a:solidFill>
                  <a:srgbClr val="1D2129"/>
                </a:solidFill>
                <a:latin typeface="San Francisco"/>
              </a:rPr>
              <a:t>O grande provedor de conteúdo do mundo, não produz nenhuma informação.</a:t>
            </a:r>
          </a:p>
        </p:txBody>
      </p:sp>
      <p:pic>
        <p:nvPicPr>
          <p:cNvPr id="43010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4000501"/>
            <a:ext cx="2024062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65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tângulo 3"/>
          <p:cNvSpPr>
            <a:spLocks noChangeArrowheads="1"/>
          </p:cNvSpPr>
          <p:nvPr/>
        </p:nvSpPr>
        <p:spPr bwMode="auto">
          <a:xfrm>
            <a:off x="1971676" y="1154114"/>
            <a:ext cx="7954963" cy="19383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4000">
                <a:latin typeface="Arial" panose="020B0604020202020204" pitchFamily="34" charset="0"/>
              </a:rPr>
              <a:t>O maior ofertante de acomodações do planeta, não dispõe de quarto de hotel</a:t>
            </a:r>
          </a:p>
        </p:txBody>
      </p:sp>
      <p:pic>
        <p:nvPicPr>
          <p:cNvPr id="44034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762375"/>
            <a:ext cx="51054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61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tângulo 3"/>
          <p:cNvSpPr>
            <a:spLocks noChangeArrowheads="1"/>
          </p:cNvSpPr>
          <p:nvPr/>
        </p:nvSpPr>
        <p:spPr bwMode="auto">
          <a:xfrm>
            <a:off x="2032000" y="971551"/>
            <a:ext cx="8026400" cy="1939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4000">
                <a:latin typeface="Arial" panose="020B0604020202020204" pitchFamily="34" charset="0"/>
              </a:rPr>
              <a:t>A gigantesca rede varejista que fatura $ 250 bi não tem nada no estoque.</a:t>
            </a:r>
          </a:p>
        </p:txBody>
      </p:sp>
      <p:pic>
        <p:nvPicPr>
          <p:cNvPr id="45058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9" y="2911476"/>
            <a:ext cx="3622675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05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As 5 mais valiosas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9" y="1409700"/>
            <a:ext cx="189388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2036764" y="3376613"/>
            <a:ext cx="2555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1 </a:t>
            </a:r>
            <a:r>
              <a:rPr lang="mr-IN" altLang="pt-BR" sz="1800">
                <a:latin typeface="Arial" panose="020B0604020202020204" pitchFamily="34" charset="0"/>
              </a:rPr>
              <a:t>–</a:t>
            </a:r>
            <a:r>
              <a:rPr lang="pt-BR" altLang="pt-BR" sz="1800">
                <a:latin typeface="Arial" panose="020B0604020202020204" pitchFamily="34" charset="0"/>
              </a:rPr>
              <a:t> Apple </a:t>
            </a:r>
            <a:r>
              <a:rPr lang="mr-IN" altLang="pt-BR" sz="1800">
                <a:latin typeface="Arial" panose="020B0604020202020204" pitchFamily="34" charset="0"/>
              </a:rPr>
              <a:t>–</a:t>
            </a:r>
            <a:r>
              <a:rPr lang="pt-BR" altLang="pt-BR" sz="1800">
                <a:latin typeface="Arial" panose="020B0604020202020204" pitchFamily="34" charset="0"/>
              </a:rPr>
              <a:t> $ 247 bi</a:t>
            </a:r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4973639" y="3379789"/>
            <a:ext cx="2530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2 - Google: US$ 174 bi</a:t>
            </a:r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7731125" y="3376613"/>
            <a:ext cx="2706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3 - Microsoft: US$ 116 bi</a:t>
            </a:r>
          </a:p>
        </p:txBody>
      </p:sp>
      <p:sp>
        <p:nvSpPr>
          <p:cNvPr id="10" name="Retângulo 9"/>
          <p:cNvSpPr>
            <a:spLocks noChangeArrowheads="1"/>
          </p:cNvSpPr>
          <p:nvPr/>
        </p:nvSpPr>
        <p:spPr bwMode="auto">
          <a:xfrm>
            <a:off x="3627438" y="5486400"/>
            <a:ext cx="2070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4 - IBM: US$ 94 bi</a:t>
            </a:r>
          </a:p>
        </p:txBody>
      </p:sp>
      <p:sp>
        <p:nvSpPr>
          <p:cNvPr id="11" name="Retângulo 10"/>
          <p:cNvSpPr>
            <a:spLocks noChangeArrowheads="1"/>
          </p:cNvSpPr>
          <p:nvPr/>
        </p:nvSpPr>
        <p:spPr bwMode="auto">
          <a:xfrm>
            <a:off x="6834189" y="5486400"/>
            <a:ext cx="2105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latin typeface="Arial" panose="020B0604020202020204" pitchFamily="34" charset="0"/>
              </a:rPr>
              <a:t>5 - Visa: US$ 92 bi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39" y="4152900"/>
            <a:ext cx="2795587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4508501"/>
            <a:ext cx="22098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438" y="2301876"/>
            <a:ext cx="2366962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9" y="2120901"/>
            <a:ext cx="2884487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3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endParaRPr lang="pt-BR" altLang="pt-BR" smtClean="0"/>
          </a:p>
        </p:txBody>
      </p:sp>
      <p:sp>
        <p:nvSpPr>
          <p:cNvPr id="79874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568451"/>
            <a:ext cx="7886700" cy="4608513"/>
          </a:xfrm>
        </p:spPr>
        <p:txBody>
          <a:bodyPr/>
          <a:lstStyle/>
          <a:p>
            <a:endParaRPr lang="pt-BR" altLang="pt-BR" smtClean="0"/>
          </a:p>
        </p:txBody>
      </p:sp>
      <p:pic>
        <p:nvPicPr>
          <p:cNvPr id="79875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4" y="142876"/>
            <a:ext cx="9082087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44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ítulo 1"/>
          <p:cNvSpPr>
            <a:spLocks noGrp="1"/>
          </p:cNvSpPr>
          <p:nvPr>
            <p:ph type="title"/>
          </p:nvPr>
        </p:nvSpPr>
        <p:spPr>
          <a:xfrm>
            <a:off x="2152650" y="1238250"/>
            <a:ext cx="7886700" cy="788988"/>
          </a:xfrm>
        </p:spPr>
        <p:txBody>
          <a:bodyPr>
            <a:normAutofit fontScale="90000"/>
          </a:bodyPr>
          <a:lstStyle/>
          <a:p>
            <a:pPr algn="ctr"/>
            <a:r>
              <a:rPr lang="pt-BR" altLang="pt-BR" sz="7200">
                <a:solidFill>
                  <a:schemeClr val="bg1"/>
                </a:solidFill>
              </a:rPr>
              <a:t>A quarta revolu</a:t>
            </a:r>
            <a:r>
              <a:rPr lang="en-US" altLang="pt-BR" sz="7200">
                <a:solidFill>
                  <a:schemeClr val="bg1"/>
                </a:solidFill>
              </a:rPr>
              <a:t>ção industrial</a:t>
            </a:r>
            <a:endParaRPr lang="pt-BR" altLang="pt-BR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8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A quarta revolu</a:t>
            </a:r>
            <a:r>
              <a:rPr lang="en-US" altLang="pt-BR" smtClean="0"/>
              <a:t>ção industrial</a:t>
            </a:r>
            <a:endParaRPr lang="pt-BR" altLang="pt-BR" smtClean="0"/>
          </a:p>
        </p:txBody>
      </p:sp>
      <p:pic>
        <p:nvPicPr>
          <p:cNvPr id="47106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1601789"/>
            <a:ext cx="1547812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tângulo 7"/>
          <p:cNvSpPr>
            <a:spLocks noChangeArrowheads="1"/>
          </p:cNvSpPr>
          <p:nvPr/>
        </p:nvSpPr>
        <p:spPr bwMode="auto">
          <a:xfrm>
            <a:off x="2662238" y="3686175"/>
            <a:ext cx="10951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solidFill>
                  <a:srgbClr val="333333"/>
                </a:solidFill>
                <a:latin typeface="UOLText"/>
              </a:rPr>
              <a:t>Robótica</a:t>
            </a:r>
            <a:endParaRPr lang="pt-BR" altLang="pt-BR" sz="1800">
              <a:latin typeface="Arial" panose="020B0604020202020204" pitchFamily="34" charset="0"/>
            </a:endParaRPr>
          </a:p>
        </p:txBody>
      </p:sp>
      <p:sp>
        <p:nvSpPr>
          <p:cNvPr id="47108" name="Retângulo 8"/>
          <p:cNvSpPr>
            <a:spLocks noChangeArrowheads="1"/>
          </p:cNvSpPr>
          <p:nvPr/>
        </p:nvSpPr>
        <p:spPr bwMode="auto">
          <a:xfrm>
            <a:off x="4638675" y="3614739"/>
            <a:ext cx="2178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solidFill>
                  <a:srgbClr val="333333"/>
                </a:solidFill>
                <a:latin typeface="UOLText"/>
              </a:rPr>
              <a:t>Inteligência artificial</a:t>
            </a:r>
            <a:endParaRPr lang="pt-BR" altLang="pt-BR" sz="1800">
              <a:latin typeface="Arial" panose="020B0604020202020204" pitchFamily="34" charset="0"/>
            </a:endParaRPr>
          </a:p>
        </p:txBody>
      </p:sp>
      <p:pic>
        <p:nvPicPr>
          <p:cNvPr id="47109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3" y="1827213"/>
            <a:ext cx="2743200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26" y="1816100"/>
            <a:ext cx="230822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Retângulo 11"/>
          <p:cNvSpPr>
            <a:spLocks noChangeArrowheads="1"/>
          </p:cNvSpPr>
          <p:nvPr/>
        </p:nvSpPr>
        <p:spPr bwMode="auto">
          <a:xfrm>
            <a:off x="7907339" y="3629025"/>
            <a:ext cx="1620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solidFill>
                  <a:srgbClr val="333333"/>
                </a:solidFill>
                <a:latin typeface="UOLText"/>
              </a:rPr>
              <a:t>Impressão 3D</a:t>
            </a:r>
            <a:endParaRPr lang="pt-BR" altLang="pt-BR" sz="1800">
              <a:latin typeface="Arial" panose="020B0604020202020204" pitchFamily="34" charset="0"/>
            </a:endParaRPr>
          </a:p>
        </p:txBody>
      </p:sp>
      <p:pic>
        <p:nvPicPr>
          <p:cNvPr id="47112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4300539"/>
            <a:ext cx="2335212" cy="198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3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4511675"/>
            <a:ext cx="274161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4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300539"/>
            <a:ext cx="2255838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5" name="Retângulo 15"/>
          <p:cNvSpPr>
            <a:spLocks noChangeArrowheads="1"/>
          </p:cNvSpPr>
          <p:nvPr/>
        </p:nvSpPr>
        <p:spPr bwMode="auto">
          <a:xfrm>
            <a:off x="7969250" y="5802313"/>
            <a:ext cx="24416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solidFill>
                  <a:srgbClr val="333333"/>
                </a:solidFill>
                <a:latin typeface="UOLText"/>
              </a:rPr>
              <a:t>Realidade aumentada</a:t>
            </a:r>
            <a:endParaRPr lang="pt-BR" altLang="pt-BR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  <p:bldP spid="47108" grpId="0"/>
      <p:bldP spid="47111" grpId="0"/>
      <p:bldP spid="471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60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103900" tIns="51951" rIns="103900" bIns="51951" rtlCol="0" anchor="ctr">
            <a:normAutofit/>
          </a:bodyPr>
          <a:lstStyle/>
          <a:p>
            <a:r>
              <a:rPr lang="en-US" dirty="0" err="1" smtClean="0"/>
              <a:t>Objetivo</a:t>
            </a:r>
            <a:r>
              <a:rPr lang="en-US" dirty="0" smtClean="0"/>
              <a:t> da Aula</a:t>
            </a:r>
            <a:endParaRPr lang="pt-BR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103900" tIns="51951" rIns="103900" bIns="51951" rtlCol="0">
            <a:normAutofit/>
          </a:bodyPr>
          <a:lstStyle/>
          <a:p>
            <a:pPr algn="just">
              <a:lnSpc>
                <a:spcPct val="80000"/>
              </a:lnSpc>
            </a:pPr>
            <a:endParaRPr lang="pt-BR" sz="3200" dirty="0"/>
          </a:p>
          <a:p>
            <a:pPr algn="just">
              <a:lnSpc>
                <a:spcPct val="80000"/>
              </a:lnSpc>
            </a:pPr>
            <a:endParaRPr lang="pt-BR" sz="3200" dirty="0"/>
          </a:p>
          <a:p>
            <a:pPr algn="just">
              <a:lnSpc>
                <a:spcPct val="80000"/>
              </a:lnSpc>
            </a:pPr>
            <a:r>
              <a:rPr lang="pt-BR" sz="3200" dirty="0"/>
              <a:t>Entender os aspectos introdutórios e fundamentais da Engenharia de Software.</a:t>
            </a:r>
          </a:p>
          <a:p>
            <a:pPr lvl="0" algn="just"/>
            <a:endParaRPr lang="pt-BR" sz="3200" b="1" dirty="0"/>
          </a:p>
          <a:p>
            <a:pPr algn="just">
              <a:lnSpc>
                <a:spcPct val="80000"/>
              </a:lnSpc>
            </a:pPr>
            <a:endParaRPr lang="pt-BR" sz="3200" dirty="0"/>
          </a:p>
        </p:txBody>
      </p:sp>
      <p:sp>
        <p:nvSpPr>
          <p:cNvPr id="7170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103900" tIns="51951" rIns="103900" bIns="51951" rtlCol="0" anchor="ctr">
            <a:normAutofit/>
          </a:bodyPr>
          <a:lstStyle/>
          <a:p>
            <a:fld id="{3A4E5BD8-B196-1942-B30D-D4E0340DD3EF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7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2011364" y="919164"/>
            <a:ext cx="7843837" cy="56323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76200" dir="5400000" algn="t" rotWithShape="0">
              <a:srgbClr val="808080">
                <a:alpha val="39999"/>
              </a:srgb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3600" b="1">
                <a:solidFill>
                  <a:srgbClr val="404040"/>
                </a:solidFill>
                <a:latin typeface="Helmet"/>
              </a:rPr>
              <a:t>"O futuro do emprego será feito por vagas que não existem, em indústrias que usam tecnologias novas, em condições planetárias que nenhum ser humano já experimentou", </a:t>
            </a:r>
            <a:r>
              <a:rPr lang="pt-BR" altLang="pt-BR" sz="3600">
                <a:solidFill>
                  <a:srgbClr val="404040"/>
                </a:solidFill>
                <a:latin typeface="Helmet"/>
              </a:rPr>
              <a:t>diz David Ritter, CEO do Greenpeace Austrália/Pacífico em uma coluna sobre a quarta revolução industrial para o jornal britânico </a:t>
            </a:r>
            <a:r>
              <a:rPr lang="pt-BR" altLang="pt-BR" sz="3600" i="1">
                <a:solidFill>
                  <a:srgbClr val="404040"/>
                </a:solidFill>
                <a:latin typeface="Helmet"/>
              </a:rPr>
              <a:t>The Guardian</a:t>
            </a:r>
            <a:r>
              <a:rPr lang="pt-BR" altLang="pt-BR" sz="3600">
                <a:solidFill>
                  <a:srgbClr val="404040"/>
                </a:solidFill>
                <a:latin typeface="Helmet"/>
              </a:rPr>
              <a:t>.</a:t>
            </a:r>
            <a:endParaRPr lang="pt-BR" altLang="pt-BR" sz="3600"/>
          </a:p>
        </p:txBody>
      </p:sp>
    </p:spTree>
    <p:extLst>
      <p:ext uri="{BB962C8B-B14F-4D97-AF65-F5344CB8AC3E}">
        <p14:creationId xmlns:p14="http://schemas.microsoft.com/office/powerpoint/2010/main" val="25410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/>
        </p:nvSpPr>
        <p:spPr bwMode="auto">
          <a:xfrm>
            <a:off x="2778125" y="2154239"/>
            <a:ext cx="6635750" cy="23082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76200" dir="5400000" algn="t" rotWithShape="0">
              <a:srgbClr val="808080">
                <a:alpha val="39999"/>
              </a:srgb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4800"/>
              <a:t>47% dos empregos vão desaparecer nos próximos 20 anos</a:t>
            </a:r>
            <a:endParaRPr lang="pt-BR" altLang="pt-BR" sz="4800" i="1">
              <a:solidFill>
                <a:srgbClr val="000000"/>
              </a:solidFill>
              <a:latin typeface="ff-tisa-web-pro"/>
            </a:endParaRPr>
          </a:p>
        </p:txBody>
      </p:sp>
      <p:sp>
        <p:nvSpPr>
          <p:cNvPr id="81922" name="CaixaDeTexto 4"/>
          <p:cNvSpPr txBox="1">
            <a:spLocks noChangeArrowheads="1"/>
          </p:cNvSpPr>
          <p:nvPr/>
        </p:nvSpPr>
        <p:spPr bwMode="auto">
          <a:xfrm>
            <a:off x="4862513" y="4581525"/>
            <a:ext cx="4551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pt-BR" altLang="pt-BR"/>
              <a:t>Universidade de Oxford, no Reino Unido</a:t>
            </a:r>
          </a:p>
        </p:txBody>
      </p:sp>
    </p:spTree>
    <p:extLst>
      <p:ext uri="{BB962C8B-B14F-4D97-AF65-F5344CB8AC3E}">
        <p14:creationId xmlns:p14="http://schemas.microsoft.com/office/powerpoint/2010/main" val="350536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tângulo 3"/>
          <p:cNvSpPr>
            <a:spLocks noChangeArrowheads="1"/>
          </p:cNvSpPr>
          <p:nvPr/>
        </p:nvSpPr>
        <p:spPr bwMode="auto">
          <a:xfrm>
            <a:off x="6232525" y="6037263"/>
            <a:ext cx="46858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altLang="pt-BR">
                <a:solidFill>
                  <a:srgbClr val="000000"/>
                </a:solidFill>
                <a:latin typeface="ff-tisa-web-pro"/>
              </a:rPr>
              <a:t>Klaus Schwab, o fundador e CEO do Fórum</a:t>
            </a:r>
            <a:endParaRPr lang="pt-BR" altLang="pt-BR"/>
          </a:p>
        </p:txBody>
      </p:sp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1766889" y="455613"/>
            <a:ext cx="5730875" cy="163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76200" dir="5400000" algn="t" rotWithShape="0">
              <a:srgbClr val="808080">
                <a:alpha val="39999"/>
              </a:srgb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2000" i="1">
                <a:solidFill>
                  <a:srgbClr val="000000"/>
                </a:solidFill>
                <a:latin typeface="ff-tisa-web-pro"/>
              </a:rPr>
              <a:t>“Estamos no auge de uma onda de descobertas ligadas à conectividade: robôs, drones, cidades inteligentes, inteligência artificial, pesquisas sobre o cérebro. Pouca gente está enxergando as implicações de longo prazo disso”</a:t>
            </a:r>
            <a:endParaRPr lang="pt-BR" altLang="pt-BR" sz="2000"/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5313363" y="2540001"/>
            <a:ext cx="4773612" cy="13234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76200" dir="5400000" algn="t" rotWithShape="0">
              <a:srgbClr val="808080">
                <a:alpha val="39999"/>
              </a:srgb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2000" i="1">
                <a:solidFill>
                  <a:srgbClr val="000000"/>
                </a:solidFill>
                <a:latin typeface="ff-tisa-web-pro"/>
              </a:rPr>
              <a:t>“As mudan</a:t>
            </a:r>
            <a:r>
              <a:rPr lang="en-US" altLang="pt-BR" sz="2000" i="1">
                <a:solidFill>
                  <a:srgbClr val="000000"/>
                </a:solidFill>
                <a:latin typeface="ff-tisa-web-pro"/>
              </a:rPr>
              <a:t>ças da quarta revolução industrial não estão vindo como pequenas ondas do mar, elas virão como um tsunami”</a:t>
            </a:r>
            <a:endParaRPr lang="pt-BR" altLang="pt-BR" sz="2000" i="1">
              <a:solidFill>
                <a:srgbClr val="000000"/>
              </a:solidFill>
              <a:latin typeface="ff-tisa-web-pro"/>
            </a:endParaRPr>
          </a:p>
        </p:txBody>
      </p:sp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1873250" y="4322764"/>
            <a:ext cx="457200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76200" dir="5400000" algn="t" rotWithShape="0">
              <a:srgbClr val="808080">
                <a:alpha val="39999"/>
              </a:srgb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2000" i="1">
                <a:solidFill>
                  <a:srgbClr val="000000"/>
                </a:solidFill>
                <a:latin typeface="ff-tisa-web-pro"/>
              </a:rPr>
              <a:t>“</a:t>
            </a:r>
            <a:r>
              <a:rPr lang="en-US" altLang="pt-BR" sz="2000" i="1">
                <a:solidFill>
                  <a:srgbClr val="000000"/>
                </a:solidFill>
                <a:latin typeface="ff-tisa-web-pro"/>
              </a:rPr>
              <a:t>Elas não apenas mudam os seus produtos e serviços, elas mudam o sistema!”</a:t>
            </a:r>
            <a:endParaRPr lang="pt-BR" altLang="pt-BR" sz="2000" i="1">
              <a:solidFill>
                <a:srgbClr val="000000"/>
              </a:solidFill>
              <a:latin typeface="ff-tisa-web-pro"/>
            </a:endParaRPr>
          </a:p>
        </p:txBody>
      </p:sp>
      <p:pic>
        <p:nvPicPr>
          <p:cNvPr id="82949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5" y="3906839"/>
            <a:ext cx="3194050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90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858839"/>
            <a:ext cx="7985125" cy="51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7691439" y="5414963"/>
            <a:ext cx="1595437" cy="538162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pt-BR" altLang="pt-BR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9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4763"/>
            <a:ext cx="9144000" cy="6864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4564" y="5008564"/>
            <a:ext cx="7458075" cy="184943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pt-BR" dirty="0" smtClean="0"/>
              <a:t>Ok, mas </a:t>
            </a:r>
            <a:r>
              <a:rPr lang="pt-BR" dirty="0"/>
              <a:t>como isso tudo se vincula a nosso dia a dia?</a:t>
            </a:r>
          </a:p>
        </p:txBody>
      </p:sp>
    </p:spTree>
    <p:extLst>
      <p:ext uri="{BB962C8B-B14F-4D97-AF65-F5344CB8AC3E}">
        <p14:creationId xmlns:p14="http://schemas.microsoft.com/office/powerpoint/2010/main" val="353288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62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ítulo 3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endParaRPr lang="pt-BR" altLang="pt-BR" smtClean="0"/>
          </a:p>
        </p:txBody>
      </p:sp>
      <p:pic>
        <p:nvPicPr>
          <p:cNvPr id="50178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0"/>
            <a:ext cx="8108950" cy="6858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56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A</a:t>
            </a:r>
            <a:r>
              <a:rPr lang="en-US" altLang="pt-BR" smtClean="0"/>
              <a:t>té pouco tempo</a:t>
            </a:r>
            <a:r>
              <a:rPr lang="mr-IN" altLang="pt-BR" smtClean="0"/>
              <a:t>…</a:t>
            </a:r>
            <a:endParaRPr lang="pt-BR" altLang="pt-BR" smtClean="0"/>
          </a:p>
        </p:txBody>
      </p:sp>
      <p:sp>
        <p:nvSpPr>
          <p:cNvPr id="51202" name="Espaço Reservado para Conteúdo 2"/>
          <p:cNvSpPr>
            <a:spLocks noGrp="1"/>
          </p:cNvSpPr>
          <p:nvPr>
            <p:ph idx="1"/>
          </p:nvPr>
        </p:nvSpPr>
        <p:spPr>
          <a:xfrm>
            <a:off x="4897438" y="1568451"/>
            <a:ext cx="5141912" cy="3643313"/>
          </a:xfrm>
        </p:spPr>
        <p:txBody>
          <a:bodyPr/>
          <a:lstStyle/>
          <a:p>
            <a:r>
              <a:rPr lang="pt-BR" altLang="pt-BR" smtClean="0"/>
              <a:t>Sistemas instalados na empresa</a:t>
            </a:r>
          </a:p>
          <a:p>
            <a:r>
              <a:rPr lang="pt-BR" altLang="pt-BR" smtClean="0"/>
              <a:t>A empresa tem que comprar equipamentos:</a:t>
            </a:r>
          </a:p>
          <a:p>
            <a:pPr lvl="1"/>
            <a:r>
              <a:rPr lang="pt-BR" altLang="pt-BR" smtClean="0"/>
              <a:t>Computador servidor</a:t>
            </a:r>
          </a:p>
          <a:p>
            <a:pPr lvl="1"/>
            <a:r>
              <a:rPr lang="pt-BR" altLang="pt-BR" smtClean="0"/>
              <a:t>No-break</a:t>
            </a:r>
          </a:p>
          <a:p>
            <a:pPr lvl="1"/>
            <a:r>
              <a:rPr lang="pt-BR" altLang="pt-BR" smtClean="0"/>
              <a:t>Gasto de energia el</a:t>
            </a:r>
            <a:r>
              <a:rPr lang="en-US" altLang="pt-BR" smtClean="0"/>
              <a:t>étrica</a:t>
            </a:r>
          </a:p>
          <a:p>
            <a:pPr lvl="1"/>
            <a:r>
              <a:rPr lang="en-US" altLang="pt-BR" smtClean="0"/>
              <a:t>Gasto com manutenção</a:t>
            </a:r>
          </a:p>
          <a:p>
            <a:pPr lvl="1"/>
            <a:r>
              <a:rPr lang="en-US" altLang="pt-BR" smtClean="0"/>
              <a:t>Técnico para manutenção</a:t>
            </a:r>
            <a:endParaRPr lang="pt-BR" altLang="pt-BR" smtClean="0"/>
          </a:p>
        </p:txBody>
      </p:sp>
      <p:pic>
        <p:nvPicPr>
          <p:cNvPr id="51203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1673225"/>
            <a:ext cx="1714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6" y="4367214"/>
            <a:ext cx="2627313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36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Cloud computing</a:t>
            </a:r>
          </a:p>
        </p:txBody>
      </p:sp>
      <p:pic>
        <p:nvPicPr>
          <p:cNvPr id="52226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1757363"/>
            <a:ext cx="1714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6" y="4316414"/>
            <a:ext cx="2627313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757363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6584950" y="1746251"/>
            <a:ext cx="3130550" cy="17065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0" dir="5400000" algn="t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3200"/>
              <a:t>Provedor de Computa</a:t>
            </a:r>
            <a:r>
              <a:rPr lang="en-US" altLang="pt-BR" sz="3200"/>
              <a:t>ção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3200"/>
              <a:t>(Serviço)</a:t>
            </a:r>
            <a:endParaRPr lang="pt-BR" altLang="pt-BR" sz="3200"/>
          </a:p>
        </p:txBody>
      </p:sp>
      <p:pic>
        <p:nvPicPr>
          <p:cNvPr id="52230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6" y="4043363"/>
            <a:ext cx="1744663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6" y="3565526"/>
            <a:ext cx="1889125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6" y="4891088"/>
            <a:ext cx="2016125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30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Data center</a:t>
            </a:r>
          </a:p>
        </p:txBody>
      </p:sp>
      <p:pic>
        <p:nvPicPr>
          <p:cNvPr id="53250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1346200"/>
            <a:ext cx="826770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1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103900" tIns="51951" rIns="103900" bIns="51951" rtlCol="0" anchor="ctr">
            <a:normAutofit/>
          </a:bodyPr>
          <a:lstStyle/>
          <a:p>
            <a:r>
              <a:rPr lang="en-US" dirty="0" err="1" smtClean="0"/>
              <a:t>Tópicos</a:t>
            </a:r>
            <a:r>
              <a:rPr lang="en-US" dirty="0" smtClean="0"/>
              <a:t> da Aula</a:t>
            </a:r>
            <a:endParaRPr lang="pt-BR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103900" tIns="51951" rIns="103900" bIns="51951" rtlCol="0">
            <a:normAutofit lnSpcReduction="10000"/>
          </a:bodyPr>
          <a:lstStyle/>
          <a:p>
            <a:pPr algn="just">
              <a:lnSpc>
                <a:spcPct val="80000"/>
              </a:lnSpc>
              <a:buFont typeface="Wingdings" charset="2"/>
              <a:buChar char=""/>
            </a:pPr>
            <a:r>
              <a:rPr lang="pt-BR" sz="3200" dirty="0"/>
              <a:t>Parte </a:t>
            </a:r>
            <a:r>
              <a:rPr lang="pt-BR" sz="3200" dirty="0" err="1"/>
              <a:t>I</a:t>
            </a:r>
            <a:r>
              <a:rPr lang="pt-BR" sz="3200" dirty="0"/>
              <a:t>:</a:t>
            </a:r>
          </a:p>
          <a:p>
            <a:pPr lvl="1" algn="just">
              <a:lnSpc>
                <a:spcPct val="80000"/>
              </a:lnSpc>
              <a:buFont typeface="Wingdings" charset="2"/>
              <a:buChar char=""/>
            </a:pPr>
            <a:r>
              <a:rPr lang="pt-BR" sz="2800" dirty="0"/>
              <a:t>Contextualização da Engenharia de Software;	</a:t>
            </a:r>
          </a:p>
          <a:p>
            <a:pPr lvl="1" algn="just">
              <a:lnSpc>
                <a:spcPct val="80000"/>
              </a:lnSpc>
              <a:buFont typeface="Wingdings" charset="2"/>
              <a:buChar char=""/>
            </a:pPr>
            <a:r>
              <a:rPr lang="pt-BR" sz="2800" dirty="0"/>
              <a:t>A importância do software;</a:t>
            </a:r>
          </a:p>
          <a:p>
            <a:pPr lvl="1" algn="just">
              <a:lnSpc>
                <a:spcPct val="80000"/>
              </a:lnSpc>
              <a:buFont typeface="Wingdings" charset="2"/>
              <a:buChar char=""/>
            </a:pPr>
            <a:r>
              <a:rPr lang="pt-BR" sz="2800" dirty="0"/>
              <a:t>Software: uma crise no horizonte – Evolução de Software;</a:t>
            </a:r>
          </a:p>
          <a:p>
            <a:pPr lvl="1" algn="just">
              <a:lnSpc>
                <a:spcPct val="80000"/>
              </a:lnSpc>
              <a:buFont typeface="Wingdings" charset="2"/>
              <a:buChar char=""/>
            </a:pPr>
            <a:r>
              <a:rPr lang="pt-BR" sz="2800" dirty="0"/>
              <a:t>Mitos do Software;</a:t>
            </a:r>
          </a:p>
          <a:p>
            <a:pPr lvl="1" algn="just">
              <a:lnSpc>
                <a:spcPct val="80000"/>
              </a:lnSpc>
              <a:buFont typeface="Wingdings" charset="2"/>
              <a:buChar char=""/>
            </a:pPr>
            <a:r>
              <a:rPr lang="pt-BR" sz="2800" dirty="0"/>
              <a:t>Conceituação de Produto e Processo de Software;</a:t>
            </a:r>
          </a:p>
          <a:p>
            <a:pPr algn="just">
              <a:lnSpc>
                <a:spcPct val="80000"/>
              </a:lnSpc>
              <a:buFont typeface="Wingdings" charset="2"/>
              <a:buChar char=""/>
            </a:pPr>
            <a:r>
              <a:rPr lang="pt-BR" sz="3200" dirty="0"/>
              <a:t>Parte II:</a:t>
            </a:r>
          </a:p>
          <a:p>
            <a:pPr lvl="1" algn="just">
              <a:lnSpc>
                <a:spcPct val="80000"/>
              </a:lnSpc>
              <a:buFont typeface="Wingdings" charset="2"/>
              <a:buChar char=""/>
            </a:pPr>
            <a:r>
              <a:rPr lang="pt-BR" sz="2800" dirty="0"/>
              <a:t>Desenvolvimento profissional de software;</a:t>
            </a:r>
          </a:p>
          <a:p>
            <a:pPr lvl="1" algn="just">
              <a:lnSpc>
                <a:spcPct val="80000"/>
              </a:lnSpc>
              <a:buFont typeface="Wingdings" charset="2"/>
              <a:buChar char=""/>
            </a:pPr>
            <a:r>
              <a:rPr lang="pt-BR" sz="2800" dirty="0"/>
              <a:t>Ética na engenharia de software;</a:t>
            </a:r>
          </a:p>
          <a:p>
            <a:pPr lvl="1" algn="just">
              <a:lnSpc>
                <a:spcPct val="80000"/>
              </a:lnSpc>
              <a:buFont typeface="Wingdings" charset="2"/>
              <a:buChar char=""/>
            </a:pPr>
            <a:r>
              <a:rPr lang="pt-BR" sz="2800" dirty="0"/>
              <a:t>Uma breve introdução a questões éticas que afetam a engenharia de software.</a:t>
            </a:r>
          </a:p>
        </p:txBody>
      </p:sp>
      <p:sp>
        <p:nvSpPr>
          <p:cNvPr id="7170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103900" tIns="51951" rIns="103900" bIns="51951" rtlCol="0" anchor="ctr">
            <a:normAutofit/>
          </a:bodyPr>
          <a:lstStyle/>
          <a:p>
            <a:fld id="{3A4E5BD8-B196-1942-B30D-D4E0340DD3EF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Dica</a:t>
            </a:r>
          </a:p>
        </p:txBody>
      </p:sp>
      <p:sp>
        <p:nvSpPr>
          <p:cNvPr id="54274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568451"/>
            <a:ext cx="7886700" cy="460851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endParaRPr lang="pt-BR" altLang="pt-BR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b="1" i="1" smtClean="0"/>
              <a:t>Evite comprar servidores para sua empresa.  Use a computa</a:t>
            </a:r>
            <a:r>
              <a:rPr lang="en-US" altLang="pt-BR" b="1" i="1" smtClean="0"/>
              <a:t>ção em nuvem.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None/>
            </a:pPr>
            <a:endParaRPr lang="en-US" altLang="pt-BR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None/>
            </a:pPr>
            <a:endParaRPr lang="en-US" altLang="pt-BR" smtClean="0"/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pt-BR" sz="2400"/>
              <a:t>Para Donald Feinberg, vice-presidente de pesquisa do </a:t>
            </a:r>
            <a:r>
              <a:rPr lang="en-US" altLang="pt-BR" sz="2400">
                <a:hlinkClick r:id="rId2"/>
              </a:rPr>
              <a:t>Gartner</a:t>
            </a:r>
            <a:r>
              <a:rPr lang="en-US" altLang="pt-BR" sz="2400"/>
              <a:t>, o momento turbulento é ideal para contratação de soluções em </a:t>
            </a:r>
            <a:r>
              <a:rPr lang="en-US" altLang="pt-BR" sz="2400" i="1"/>
              <a:t>cloud computing</a:t>
            </a:r>
            <a:r>
              <a:rPr lang="en-US" altLang="pt-BR" sz="2400"/>
              <a:t>. Segundo ele, </a:t>
            </a:r>
            <a:r>
              <a:rPr lang="en-US" altLang="pt-BR" sz="2400" b="1"/>
              <a:t>“</a:t>
            </a:r>
            <a:r>
              <a:rPr lang="en-US" altLang="pt-BR" sz="2400" b="1" i="1"/>
              <a:t>cloud</a:t>
            </a:r>
            <a:r>
              <a:rPr lang="en-US" altLang="pt-BR" sz="2400" b="1"/>
              <a:t> é uma forma de as empresas economizarem imediatamente. É um tema muito importante para o momento no Brasil”</a:t>
            </a:r>
            <a:r>
              <a:rPr lang="en-US" altLang="pt-BR" sz="2400"/>
              <a:t>.</a:t>
            </a:r>
            <a:endParaRPr lang="pt-BR" altLang="pt-BR" sz="2400"/>
          </a:p>
        </p:txBody>
      </p:sp>
    </p:spTree>
    <p:extLst>
      <p:ext uri="{BB962C8B-B14F-4D97-AF65-F5344CB8AC3E}">
        <p14:creationId xmlns:p14="http://schemas.microsoft.com/office/powerpoint/2010/main" val="370797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Espaço Reservado para Conteúdo 3"/>
          <p:cNvSpPr>
            <a:spLocks noGrp="1"/>
          </p:cNvSpPr>
          <p:nvPr>
            <p:ph idx="1"/>
          </p:nvPr>
        </p:nvSpPr>
        <p:spPr>
          <a:xfrm>
            <a:off x="2152650" y="1568451"/>
            <a:ext cx="7886700" cy="4608513"/>
          </a:xfrm>
        </p:spPr>
        <p:txBody>
          <a:bodyPr/>
          <a:lstStyle/>
          <a:p>
            <a:endParaRPr lang="pt-BR" altLang="pt-BR" smtClean="0"/>
          </a:p>
        </p:txBody>
      </p:sp>
      <p:pic>
        <p:nvPicPr>
          <p:cNvPr id="55298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CaixaDeTexto 5"/>
          <p:cNvSpPr txBox="1">
            <a:spLocks noChangeArrowheads="1"/>
          </p:cNvSpPr>
          <p:nvPr/>
        </p:nvSpPr>
        <p:spPr bwMode="auto">
          <a:xfrm>
            <a:off x="6807200" y="5622926"/>
            <a:ext cx="36274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6600">
                <a:solidFill>
                  <a:schemeClr val="bg1"/>
                </a:solidFill>
                <a:latin typeface="Arial" panose="020B0604020202020204" pitchFamily="34" charset="0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9942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5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868488" y="1103314"/>
            <a:ext cx="8291512" cy="4402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4000" dirty="0">
                <a:solidFill>
                  <a:srgbClr val="BDD7EE"/>
                </a:solidFill>
                <a:cs typeface="Arial" panose="020B0604020202020204" pitchFamily="34" charset="0"/>
              </a:rPr>
              <a:t>”</a:t>
            </a:r>
            <a:r>
              <a:rPr lang="pt-BR" altLang="pt-BR" sz="4000" dirty="0" err="1">
                <a:solidFill>
                  <a:srgbClr val="BDD7EE"/>
                </a:solidFill>
                <a:cs typeface="Arial" panose="020B0604020202020204" pitchFamily="34" charset="0"/>
              </a:rPr>
              <a:t>Now</a:t>
            </a:r>
            <a:r>
              <a:rPr lang="pt-BR" altLang="pt-BR" sz="4000" dirty="0">
                <a:solidFill>
                  <a:srgbClr val="BDD7EE"/>
                </a:solidFill>
                <a:cs typeface="Arial" panose="020B0604020202020204" pitchFamily="34" charset="0"/>
              </a:rPr>
              <a:t>, </a:t>
            </a:r>
            <a:r>
              <a:rPr lang="pt-BR" altLang="pt-BR" sz="4000" dirty="0" err="1">
                <a:solidFill>
                  <a:srgbClr val="BDD7EE"/>
                </a:solidFill>
                <a:cs typeface="Arial" panose="020B0604020202020204" pitchFamily="34" charset="0"/>
              </a:rPr>
              <a:t>Every</a:t>
            </a:r>
            <a:r>
              <a:rPr lang="pt-BR" altLang="pt-BR" sz="4000" dirty="0">
                <a:solidFill>
                  <a:srgbClr val="BDD7EE"/>
                </a:solidFill>
                <a:cs typeface="Arial" panose="020B0604020202020204" pitchFamily="34" charset="0"/>
              </a:rPr>
              <a:t> </a:t>
            </a:r>
            <a:r>
              <a:rPr lang="pt-BR" altLang="pt-BR" sz="4000" dirty="0" err="1">
                <a:solidFill>
                  <a:srgbClr val="BDD7EE"/>
                </a:solidFill>
                <a:cs typeface="Arial" panose="020B0604020202020204" pitchFamily="34" charset="0"/>
              </a:rPr>
              <a:t>company</a:t>
            </a:r>
            <a:r>
              <a:rPr lang="pt-BR" altLang="pt-BR" sz="4000" dirty="0">
                <a:solidFill>
                  <a:srgbClr val="BDD7EE"/>
                </a:solidFill>
                <a:cs typeface="Arial" panose="020B0604020202020204" pitchFamily="34" charset="0"/>
              </a:rPr>
              <a:t> is a software </a:t>
            </a:r>
            <a:r>
              <a:rPr lang="pt-BR" altLang="pt-BR" sz="4000" dirty="0" err="1">
                <a:solidFill>
                  <a:srgbClr val="BDD7EE"/>
                </a:solidFill>
                <a:cs typeface="Arial" panose="020B0604020202020204" pitchFamily="34" charset="0"/>
              </a:rPr>
              <a:t>company</a:t>
            </a:r>
            <a:r>
              <a:rPr lang="en-US" altLang="pt-BR" sz="4000" dirty="0">
                <a:solidFill>
                  <a:srgbClr val="BDD7EE"/>
                </a:solidFill>
                <a:cs typeface="Arial" panose="020B0604020202020204" pitchFamily="34" charset="0"/>
              </a:rPr>
              <a:t>”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4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4000" dirty="0">
                <a:solidFill>
                  <a:schemeClr val="bg1"/>
                </a:solidFill>
                <a:cs typeface="Arial" panose="020B0604020202020204" pitchFamily="34" charset="0"/>
              </a:rPr>
              <a:t>Forbes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40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4000" dirty="0">
                <a:solidFill>
                  <a:schemeClr val="bg1"/>
                </a:solidFill>
                <a:cs typeface="Arial" panose="020B0604020202020204" pitchFamily="34" charset="0"/>
              </a:rPr>
              <a:t>”Agora, </a:t>
            </a:r>
            <a:r>
              <a:rPr lang="en-US" altLang="pt-BR" sz="4000" dirty="0" err="1">
                <a:solidFill>
                  <a:schemeClr val="bg1"/>
                </a:solidFill>
                <a:cs typeface="Arial" panose="020B0604020202020204" pitchFamily="34" charset="0"/>
              </a:rPr>
              <a:t>toda</a:t>
            </a:r>
            <a:r>
              <a:rPr lang="en-US" altLang="pt-BR" sz="4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pt-BR" sz="4000" dirty="0" err="1">
                <a:solidFill>
                  <a:schemeClr val="bg1"/>
                </a:solidFill>
                <a:cs typeface="Arial" panose="020B0604020202020204" pitchFamily="34" charset="0"/>
              </a:rPr>
              <a:t>empresa</a:t>
            </a:r>
            <a:r>
              <a:rPr lang="en-US" altLang="pt-BR" sz="4000" dirty="0">
                <a:solidFill>
                  <a:schemeClr val="bg1"/>
                </a:solidFill>
                <a:cs typeface="Arial" panose="020B0604020202020204" pitchFamily="34" charset="0"/>
              </a:rPr>
              <a:t> é </a:t>
            </a:r>
            <a:r>
              <a:rPr lang="en-US" altLang="pt-BR" sz="4000" dirty="0" err="1">
                <a:solidFill>
                  <a:schemeClr val="bg1"/>
                </a:solidFill>
                <a:cs typeface="Arial" panose="020B0604020202020204" pitchFamily="34" charset="0"/>
              </a:rPr>
              <a:t>uma</a:t>
            </a:r>
            <a:r>
              <a:rPr lang="en-US" altLang="pt-BR" sz="40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pt-BR" sz="4000" dirty="0" err="1">
                <a:solidFill>
                  <a:schemeClr val="bg1"/>
                </a:solidFill>
                <a:cs typeface="Arial" panose="020B0604020202020204" pitchFamily="34" charset="0"/>
              </a:rPr>
              <a:t>empresa</a:t>
            </a:r>
            <a:r>
              <a:rPr lang="en-US" altLang="pt-BR" sz="4000" dirty="0">
                <a:solidFill>
                  <a:schemeClr val="bg1"/>
                </a:solidFill>
                <a:cs typeface="Arial" panose="020B0604020202020204" pitchFamily="34" charset="0"/>
              </a:rPr>
              <a:t> de software.”</a:t>
            </a:r>
          </a:p>
        </p:txBody>
      </p:sp>
    </p:spTree>
    <p:extLst>
      <p:ext uri="{BB962C8B-B14F-4D97-AF65-F5344CB8AC3E}">
        <p14:creationId xmlns:p14="http://schemas.microsoft.com/office/powerpoint/2010/main" val="238290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Ferramentas</a:t>
            </a:r>
          </a:p>
        </p:txBody>
      </p:sp>
      <p:pic>
        <p:nvPicPr>
          <p:cNvPr id="5734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1709738"/>
            <a:ext cx="29321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CaixaDeTexto 2"/>
          <p:cNvSpPr txBox="1">
            <a:spLocks noChangeArrowheads="1"/>
          </p:cNvSpPr>
          <p:nvPr/>
        </p:nvSpPr>
        <p:spPr bwMode="auto">
          <a:xfrm>
            <a:off x="2468564" y="3436939"/>
            <a:ext cx="2459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/>
              <a:t>Produ</a:t>
            </a:r>
            <a:r>
              <a:rPr lang="en-US" altLang="pt-BR"/>
              <a:t>ção/Operações</a:t>
            </a:r>
            <a:endParaRPr lang="pt-BR" altLang="pt-BR"/>
          </a:p>
        </p:txBody>
      </p:sp>
      <p:pic>
        <p:nvPicPr>
          <p:cNvPr id="57348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709738"/>
            <a:ext cx="226695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CaixaDeTexto 6"/>
          <p:cNvSpPr txBox="1">
            <a:spLocks noChangeArrowheads="1"/>
          </p:cNvSpPr>
          <p:nvPr/>
        </p:nvSpPr>
        <p:spPr bwMode="auto">
          <a:xfrm>
            <a:off x="5181600" y="3430588"/>
            <a:ext cx="24590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pt-BR"/>
              <a:t>Administração e Financeiro</a:t>
            </a:r>
            <a:endParaRPr lang="pt-BR" altLang="pt-BR"/>
          </a:p>
        </p:txBody>
      </p:sp>
      <p:sp>
        <p:nvSpPr>
          <p:cNvPr id="57350" name="CaixaDeTexto 8"/>
          <p:cNvSpPr txBox="1">
            <a:spLocks noChangeArrowheads="1"/>
          </p:cNvSpPr>
          <p:nvPr/>
        </p:nvSpPr>
        <p:spPr bwMode="auto">
          <a:xfrm>
            <a:off x="7834314" y="3430589"/>
            <a:ext cx="2459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pt-BR"/>
              <a:t>Comunicação</a:t>
            </a:r>
            <a:endParaRPr lang="pt-BR" altLang="pt-BR"/>
          </a:p>
        </p:txBody>
      </p:sp>
      <p:pic>
        <p:nvPicPr>
          <p:cNvPr id="57351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4" y="1676400"/>
            <a:ext cx="2224087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2" name="CaixaDeTexto 12"/>
          <p:cNvSpPr txBox="1">
            <a:spLocks noChangeArrowheads="1"/>
          </p:cNvSpPr>
          <p:nvPr/>
        </p:nvSpPr>
        <p:spPr bwMode="auto">
          <a:xfrm>
            <a:off x="2389189" y="5934075"/>
            <a:ext cx="245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pt-BR"/>
              <a:t>Vendas e Negócios</a:t>
            </a:r>
            <a:endParaRPr lang="pt-BR" altLang="pt-BR"/>
          </a:p>
        </p:txBody>
      </p:sp>
      <p:pic>
        <p:nvPicPr>
          <p:cNvPr id="57353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3992564"/>
            <a:ext cx="27749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4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1" y="4251325"/>
            <a:ext cx="2193925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5" name="CaixaDeTexto 15"/>
          <p:cNvSpPr txBox="1">
            <a:spLocks noChangeArrowheads="1"/>
          </p:cNvSpPr>
          <p:nvPr/>
        </p:nvSpPr>
        <p:spPr bwMode="auto">
          <a:xfrm>
            <a:off x="5084764" y="5903913"/>
            <a:ext cx="24590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pt-BR"/>
              <a:t>Gestão de pessoas e conhecimento</a:t>
            </a:r>
            <a:endParaRPr lang="pt-BR" altLang="pt-BR"/>
          </a:p>
        </p:txBody>
      </p:sp>
      <p:sp>
        <p:nvSpPr>
          <p:cNvPr id="57356" name="CaixaDeTexto 17"/>
          <p:cNvSpPr txBox="1">
            <a:spLocks noChangeArrowheads="1"/>
          </p:cNvSpPr>
          <p:nvPr/>
        </p:nvSpPr>
        <p:spPr bwMode="auto">
          <a:xfrm>
            <a:off x="7800975" y="5975351"/>
            <a:ext cx="2457450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pt-BR"/>
              <a:t>Análise e inteligência empresarial</a:t>
            </a:r>
            <a:endParaRPr lang="pt-BR" altLang="pt-BR"/>
          </a:p>
        </p:txBody>
      </p:sp>
      <p:pic>
        <p:nvPicPr>
          <p:cNvPr id="57357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4" y="4203701"/>
            <a:ext cx="2757487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13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Gest</a:t>
            </a:r>
            <a:r>
              <a:rPr lang="en-US" altLang="pt-BR" smtClean="0"/>
              <a:t>ão de Projetos/Tarefas</a:t>
            </a:r>
            <a:endParaRPr lang="pt-BR" altLang="pt-BR" smtClean="0"/>
          </a:p>
        </p:txBody>
      </p:sp>
      <p:pic>
        <p:nvPicPr>
          <p:cNvPr id="86018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92250"/>
            <a:ext cx="9144000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4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Gest</a:t>
            </a:r>
            <a:r>
              <a:rPr lang="en-US" altLang="pt-BR" smtClean="0"/>
              <a:t>ão de Projetos/Tarefas</a:t>
            </a:r>
            <a:endParaRPr lang="pt-BR" altLang="pt-BR" smtClean="0"/>
          </a:p>
        </p:txBody>
      </p:sp>
      <p:sp>
        <p:nvSpPr>
          <p:cNvPr id="87042" name="Espaço Reservado para Conteúdo 2"/>
          <p:cNvSpPr>
            <a:spLocks noGrp="1"/>
          </p:cNvSpPr>
          <p:nvPr>
            <p:ph idx="1"/>
          </p:nvPr>
        </p:nvSpPr>
        <p:spPr>
          <a:xfrm>
            <a:off x="2152650" y="1568451"/>
            <a:ext cx="7886700" cy="4608513"/>
          </a:xfrm>
        </p:spPr>
        <p:txBody>
          <a:bodyPr/>
          <a:lstStyle/>
          <a:p>
            <a:endParaRPr lang="pt-BR" altLang="pt-BR" smtClean="0"/>
          </a:p>
        </p:txBody>
      </p:sp>
      <p:pic>
        <p:nvPicPr>
          <p:cNvPr id="87043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31926"/>
            <a:ext cx="91440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3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Rantera</a:t>
            </a:r>
          </a:p>
        </p:txBody>
      </p:sp>
      <p:pic>
        <p:nvPicPr>
          <p:cNvPr id="88066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4" y="1562100"/>
            <a:ext cx="89185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450" y="1154114"/>
            <a:ext cx="6129338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4308475" y="3505201"/>
            <a:ext cx="598488" cy="21129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pt-BR" altLang="pt-BR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548563" y="1838325"/>
            <a:ext cx="1757362" cy="477838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pt-BR" altLang="pt-BR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Administrativo / Financeiro</a:t>
            </a:r>
          </a:p>
        </p:txBody>
      </p:sp>
      <p:pic>
        <p:nvPicPr>
          <p:cNvPr id="58370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587500"/>
            <a:ext cx="8940800" cy="441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Administrativo/Financeiro</a:t>
            </a:r>
          </a:p>
        </p:txBody>
      </p:sp>
      <p:pic>
        <p:nvPicPr>
          <p:cNvPr id="89090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9" y="1603375"/>
            <a:ext cx="8848725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64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103900" tIns="51951" rIns="103900" bIns="51951" rtlCol="0" anchor="ctr">
            <a:normAutofit/>
          </a:bodyPr>
          <a:lstStyle/>
          <a:p>
            <a:r>
              <a:rPr lang="en-US" dirty="0" err="1" smtClean="0"/>
              <a:t>Atividade</a:t>
            </a:r>
            <a:r>
              <a:rPr lang="en-US" dirty="0" smtClean="0"/>
              <a:t> – Aula</a:t>
            </a:r>
            <a:endParaRPr lang="pt-BR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103900" tIns="51951" rIns="103900" bIns="51951" rtlCol="0">
            <a:normAutofit/>
          </a:bodyPr>
          <a:lstStyle/>
          <a:p>
            <a:pPr algn="just"/>
            <a:r>
              <a:rPr lang="pt-BR" sz="4267" dirty="0">
                <a:latin typeface="Calibri" pitchFamily="34" charset="0"/>
                <a:cs typeface="Calibri" pitchFamily="34" charset="0"/>
              </a:rPr>
              <a:t>Resumo de todo o Capítulo 1 </a:t>
            </a:r>
          </a:p>
          <a:p>
            <a:pPr lvl="1" algn="just"/>
            <a:r>
              <a:rPr lang="pt-BR" dirty="0" smtClean="0"/>
              <a:t>SOMMERVILLE, Ian. </a:t>
            </a:r>
            <a:r>
              <a:rPr lang="pt-BR" dirty="0"/>
              <a:t>Engenharia  de Software. </a:t>
            </a:r>
            <a:r>
              <a:rPr lang="pt-BR" dirty="0" smtClean="0"/>
              <a:t>9a </a:t>
            </a:r>
            <a:r>
              <a:rPr lang="pt-BR" dirty="0"/>
              <a:t>ed. </a:t>
            </a:r>
            <a:r>
              <a:rPr lang="pt-BR" dirty="0" smtClean="0"/>
              <a:t>São Paulo: Pearson Prentice Hall, 2011. </a:t>
            </a:r>
            <a:endParaRPr lang="pt-BR" dirty="0"/>
          </a:p>
          <a:p>
            <a:pPr lvl="2" algn="just"/>
            <a:r>
              <a:rPr lang="pt-BR" dirty="0">
                <a:latin typeface="Calibri" pitchFamily="34" charset="0"/>
                <a:cs typeface="Calibri" pitchFamily="34" charset="0"/>
              </a:rPr>
              <a:t>Grupo 01 – </a:t>
            </a:r>
            <a:r>
              <a:rPr lang="pt-BR" dirty="0" smtClean="0">
                <a:latin typeface="Calibri" pitchFamily="34" charset="0"/>
                <a:cs typeface="Calibri" pitchFamily="34" charset="0"/>
              </a:rPr>
              <a:t>Desenvolvimento profissional do software </a:t>
            </a:r>
            <a:r>
              <a:rPr lang="pt-BR" dirty="0">
                <a:latin typeface="Calibri" pitchFamily="34" charset="0"/>
                <a:cs typeface="Calibri" pitchFamily="34" charset="0"/>
              </a:rPr>
              <a:t>– </a:t>
            </a:r>
            <a:endParaRPr lang="pt-BR" dirty="0" smtClean="0">
              <a:latin typeface="Calibri" pitchFamily="34" charset="0"/>
              <a:cs typeface="Calibri" pitchFamily="34" charset="0"/>
            </a:endParaRPr>
          </a:p>
          <a:p>
            <a:pPr lvl="2" algn="just"/>
            <a:r>
              <a:rPr lang="pt-BR" dirty="0" smtClean="0">
                <a:latin typeface="Calibri" pitchFamily="34" charset="0"/>
                <a:cs typeface="Calibri" pitchFamily="34" charset="0"/>
              </a:rPr>
              <a:t>Grupo </a:t>
            </a:r>
            <a:r>
              <a:rPr lang="pt-BR" dirty="0">
                <a:latin typeface="Calibri" pitchFamily="34" charset="0"/>
                <a:cs typeface="Calibri" pitchFamily="34" charset="0"/>
              </a:rPr>
              <a:t>02 –  É</a:t>
            </a:r>
            <a:r>
              <a:rPr lang="pt-BR" dirty="0" smtClean="0">
                <a:latin typeface="Calibri" pitchFamily="34" charset="0"/>
                <a:cs typeface="Calibri" pitchFamily="34" charset="0"/>
              </a:rPr>
              <a:t>tica na engenharia de software</a:t>
            </a:r>
            <a:endParaRPr lang="pt-BR" dirty="0">
              <a:latin typeface="Calibri" pitchFamily="34" charset="0"/>
              <a:cs typeface="Calibri" pitchFamily="34" charset="0"/>
            </a:endParaRPr>
          </a:p>
          <a:p>
            <a:pPr lvl="2" algn="just"/>
            <a:r>
              <a:rPr lang="pt-BR" dirty="0">
                <a:latin typeface="Calibri" pitchFamily="34" charset="0"/>
                <a:cs typeface="Calibri" pitchFamily="34" charset="0"/>
              </a:rPr>
              <a:t>Grupo 03 – </a:t>
            </a:r>
            <a:r>
              <a:rPr lang="pt-BR" dirty="0" smtClean="0">
                <a:latin typeface="Calibri" pitchFamily="34" charset="0"/>
                <a:cs typeface="Calibri" pitchFamily="34" charset="0"/>
              </a:rPr>
              <a:t> Estudos de caso</a:t>
            </a:r>
            <a:endParaRPr lang="pt-BR" dirty="0">
              <a:latin typeface="Calibri" pitchFamily="34" charset="0"/>
              <a:cs typeface="Calibri" pitchFamily="34" charset="0"/>
            </a:endParaRPr>
          </a:p>
          <a:p>
            <a:pPr marL="914400" lvl="2" indent="0" algn="just">
              <a:buNone/>
            </a:pPr>
            <a:endParaRPr lang="pt-BR" dirty="0">
              <a:latin typeface="Calibri" pitchFamily="34" charset="0"/>
              <a:cs typeface="Calibri" pitchFamily="34" charset="0"/>
            </a:endParaRPr>
          </a:p>
          <a:p>
            <a:pPr marL="0" indent="0" algn="just">
              <a:lnSpc>
                <a:spcPct val="80000"/>
              </a:lnSpc>
              <a:buNone/>
            </a:pPr>
            <a:endParaRPr lang="pt-BR" sz="3200" dirty="0"/>
          </a:p>
        </p:txBody>
      </p:sp>
      <p:sp>
        <p:nvSpPr>
          <p:cNvPr id="7170" name="Espaço Reservado para Número de Slid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lIns="103900" tIns="51951" rIns="103900" bIns="51951" rtlCol="0" anchor="ctr">
            <a:normAutofit/>
          </a:bodyPr>
          <a:lstStyle/>
          <a:p>
            <a:fld id="{3A4E5BD8-B196-1942-B30D-D4E0340DD3EF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Administrativo/Financeiro</a:t>
            </a:r>
          </a:p>
        </p:txBody>
      </p:sp>
      <p:pic>
        <p:nvPicPr>
          <p:cNvPr id="9011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4" y="1524001"/>
            <a:ext cx="879792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5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Comunica</a:t>
            </a:r>
            <a:r>
              <a:rPr lang="en-US" altLang="pt-BR" smtClean="0"/>
              <a:t>ção</a:t>
            </a:r>
            <a:endParaRPr lang="pt-BR" altLang="pt-BR" smtClean="0"/>
          </a:p>
        </p:txBody>
      </p:sp>
      <p:sp>
        <p:nvSpPr>
          <p:cNvPr id="91138" name="Retângulo 3"/>
          <p:cNvSpPr>
            <a:spLocks noChangeArrowheads="1"/>
          </p:cNvSpPr>
          <p:nvPr/>
        </p:nvSpPr>
        <p:spPr bwMode="auto">
          <a:xfrm>
            <a:off x="2701925" y="2105025"/>
            <a:ext cx="678815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2800">
                <a:solidFill>
                  <a:srgbClr val="333333"/>
                </a:solidFill>
              </a:rPr>
              <a:t>Para </a:t>
            </a:r>
            <a:r>
              <a:rPr lang="pt-BR" altLang="pt-BR" sz="3200" b="1">
                <a:solidFill>
                  <a:srgbClr val="333333"/>
                </a:solidFill>
              </a:rPr>
              <a:t>76% das empresas</a:t>
            </a:r>
            <a:r>
              <a:rPr lang="pt-BR" altLang="pt-BR" sz="2800">
                <a:solidFill>
                  <a:srgbClr val="333333"/>
                </a:solidFill>
              </a:rPr>
              <a:t>, a falha na comunicação é o principal motivo para os projetos fracassarem. É o que aponta um levantamento realizado pelo PMI (Project Management Institute Brasil), com 300 empresas de grande porte.</a:t>
            </a:r>
            <a:endParaRPr lang="pt-BR" altLang="pt-BR" sz="2800"/>
          </a:p>
        </p:txBody>
      </p:sp>
    </p:spTree>
    <p:extLst>
      <p:ext uri="{BB962C8B-B14F-4D97-AF65-F5344CB8AC3E}">
        <p14:creationId xmlns:p14="http://schemas.microsoft.com/office/powerpoint/2010/main" val="116703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Comunica</a:t>
            </a:r>
            <a:r>
              <a:rPr lang="en-US" altLang="pt-BR" smtClean="0"/>
              <a:t>ção</a:t>
            </a:r>
            <a:endParaRPr lang="pt-BR" altLang="pt-BR" smtClean="0"/>
          </a:p>
        </p:txBody>
      </p:sp>
      <p:pic>
        <p:nvPicPr>
          <p:cNvPr id="93186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6" y="1666875"/>
            <a:ext cx="6665913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0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en-US" altLang="pt-BR" smtClean="0"/>
              <a:t>Microsoft Skype</a:t>
            </a:r>
            <a:endParaRPr lang="pt-BR" altLang="pt-BR" smtClean="0"/>
          </a:p>
        </p:txBody>
      </p:sp>
      <p:pic>
        <p:nvPicPr>
          <p:cNvPr id="94210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4" y="1552575"/>
            <a:ext cx="7483475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50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en-US" altLang="pt-BR" smtClean="0"/>
              <a:t>Google Hangout</a:t>
            </a:r>
            <a:endParaRPr lang="pt-BR" altLang="pt-BR" smtClean="0"/>
          </a:p>
        </p:txBody>
      </p:sp>
      <p:pic>
        <p:nvPicPr>
          <p:cNvPr id="9523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97025"/>
            <a:ext cx="91440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8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Outros</a:t>
            </a:r>
          </a:p>
        </p:txBody>
      </p:sp>
      <p:pic>
        <p:nvPicPr>
          <p:cNvPr id="96258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1830388"/>
            <a:ext cx="35941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59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1438276"/>
            <a:ext cx="2566988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0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1" y="3530600"/>
            <a:ext cx="3603625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39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Vendas e Neg</a:t>
            </a:r>
            <a:r>
              <a:rPr lang="en-US" altLang="pt-BR" smtClean="0"/>
              <a:t>ócios (CRM)</a:t>
            </a:r>
            <a:endParaRPr lang="pt-BR" altLang="pt-BR" smtClean="0"/>
          </a:p>
        </p:txBody>
      </p:sp>
      <p:pic>
        <p:nvPicPr>
          <p:cNvPr id="59394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1425576"/>
            <a:ext cx="8870950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31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Vendas e Neg</a:t>
            </a:r>
            <a:r>
              <a:rPr lang="en-US" altLang="pt-BR" smtClean="0"/>
              <a:t>ócios (CRM)</a:t>
            </a:r>
            <a:endParaRPr lang="pt-BR" altLang="pt-BR" smtClean="0"/>
          </a:p>
        </p:txBody>
      </p:sp>
      <p:pic>
        <p:nvPicPr>
          <p:cNvPr id="97282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2541589"/>
            <a:ext cx="5421312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CaixaDeTexto 4"/>
          <p:cNvSpPr txBox="1">
            <a:spLocks noChangeArrowheads="1"/>
          </p:cNvSpPr>
          <p:nvPr/>
        </p:nvSpPr>
        <p:spPr bwMode="auto">
          <a:xfrm>
            <a:off x="3632201" y="1849438"/>
            <a:ext cx="4805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/>
              <a:t>Funil de Vendas</a:t>
            </a:r>
          </a:p>
        </p:txBody>
      </p:sp>
    </p:spTree>
    <p:extLst>
      <p:ext uri="{BB962C8B-B14F-4D97-AF65-F5344CB8AC3E}">
        <p14:creationId xmlns:p14="http://schemas.microsoft.com/office/powerpoint/2010/main" val="27058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tângulo 4"/>
          <p:cNvSpPr>
            <a:spLocks noChangeArrowheads="1"/>
          </p:cNvSpPr>
          <p:nvPr/>
        </p:nvSpPr>
        <p:spPr bwMode="auto">
          <a:xfrm>
            <a:off x="3495676" y="2055813"/>
            <a:ext cx="5516563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5400"/>
              <a:t>Gest</a:t>
            </a:r>
            <a:r>
              <a:rPr lang="en-US" altLang="pt-BR" sz="5400"/>
              <a:t>ão de pessoas e conhecimento</a:t>
            </a:r>
            <a:endParaRPr lang="pt-BR" altLang="pt-BR" sz="5400"/>
          </a:p>
        </p:txBody>
      </p:sp>
    </p:spTree>
    <p:extLst>
      <p:ext uri="{BB962C8B-B14F-4D97-AF65-F5344CB8AC3E}">
        <p14:creationId xmlns:p14="http://schemas.microsoft.com/office/powerpoint/2010/main" val="12013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7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51038"/>
            <a:ext cx="9163050" cy="490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524000" y="0"/>
            <a:ext cx="9144000" cy="19510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671639" y="314325"/>
            <a:ext cx="8777287" cy="13223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4000" b="1" dirty="0"/>
              <a:t>Empresa 3.0</a:t>
            </a:r>
            <a:r>
              <a:rPr lang="pt-BR" sz="4000" dirty="0"/>
              <a:t>: os desafios do crescimento na economia do conhecimento</a:t>
            </a:r>
          </a:p>
        </p:txBody>
      </p:sp>
    </p:spTree>
    <p:extLst>
      <p:ext uri="{BB962C8B-B14F-4D97-AF65-F5344CB8AC3E}">
        <p14:creationId xmlns:p14="http://schemas.microsoft.com/office/powerpoint/2010/main" val="12908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Gest</a:t>
            </a:r>
            <a:r>
              <a:rPr lang="en-US" altLang="pt-BR" smtClean="0"/>
              <a:t>ão de RH</a:t>
            </a:r>
            <a:endParaRPr lang="pt-BR" altLang="pt-BR" smtClean="0"/>
          </a:p>
        </p:txBody>
      </p:sp>
      <p:sp>
        <p:nvSpPr>
          <p:cNvPr id="99330" name="CaixaDeTexto 4"/>
          <p:cNvSpPr txBox="1">
            <a:spLocks noChangeArrowheads="1"/>
          </p:cNvSpPr>
          <p:nvPr/>
        </p:nvSpPr>
        <p:spPr bwMode="auto">
          <a:xfrm>
            <a:off x="1970089" y="1473201"/>
            <a:ext cx="8251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pt-BR" altLang="pt-BR" b="1"/>
              <a:t>QuarkRH: </a:t>
            </a:r>
            <a:r>
              <a:rPr lang="pt-BR" altLang="pt-BR"/>
              <a:t>Cadastro funcional, frequ</a:t>
            </a:r>
            <a:r>
              <a:rPr lang="en-US" altLang="pt-BR"/>
              <a:t>ência, atestados, saúde ocupacional, R &amp; S, Férias, avaliação, habilidades/skills, etc.</a:t>
            </a:r>
          </a:p>
        </p:txBody>
      </p:sp>
      <p:pic>
        <p:nvPicPr>
          <p:cNvPr id="99331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2119314"/>
            <a:ext cx="8181975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59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Gest</a:t>
            </a:r>
            <a:r>
              <a:rPr lang="en-US" altLang="pt-BR" smtClean="0"/>
              <a:t>ão do Conhecimento</a:t>
            </a:r>
            <a:endParaRPr lang="pt-BR" altLang="pt-BR" smtClean="0"/>
          </a:p>
        </p:txBody>
      </p:sp>
      <p:pic>
        <p:nvPicPr>
          <p:cNvPr id="10035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1616075"/>
            <a:ext cx="29210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CaixaDeTexto 4"/>
          <p:cNvSpPr txBox="1">
            <a:spLocks noChangeArrowheads="1"/>
          </p:cNvSpPr>
          <p:nvPr/>
        </p:nvSpPr>
        <p:spPr bwMode="auto">
          <a:xfrm>
            <a:off x="2620963" y="4548188"/>
            <a:ext cx="25130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altLang="pt-BR" b="1"/>
              <a:t>Documenta</a:t>
            </a:r>
            <a:r>
              <a:rPr lang="en-US" altLang="pt-BR" b="1"/>
              <a:t>ção: </a:t>
            </a:r>
            <a:r>
              <a:rPr lang="en-US" altLang="pt-BR"/>
              <a:t>processos, manuais técnicos, manuais de uso, etc.</a:t>
            </a:r>
            <a:endParaRPr lang="pt-BR" altLang="pt-BR"/>
          </a:p>
        </p:txBody>
      </p:sp>
      <p:sp>
        <p:nvSpPr>
          <p:cNvPr id="100356" name="CaixaDeTexto 5"/>
          <p:cNvSpPr txBox="1">
            <a:spLocks noChangeArrowheads="1"/>
          </p:cNvSpPr>
          <p:nvPr/>
        </p:nvSpPr>
        <p:spPr bwMode="auto">
          <a:xfrm>
            <a:off x="7112001" y="4548188"/>
            <a:ext cx="31019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pt-BR" b="1"/>
              <a:t>Colaboração:</a:t>
            </a:r>
          </a:p>
          <a:p>
            <a:r>
              <a:rPr lang="en-US" altLang="pt-BR"/>
              <a:t>Processo para troca de informações para gestão do conhecimento distribuído.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6336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ítulo 1"/>
          <p:cNvSpPr>
            <a:spLocks noGrp="1"/>
          </p:cNvSpPr>
          <p:nvPr>
            <p:ph type="title"/>
          </p:nvPr>
        </p:nvSpPr>
        <p:spPr>
          <a:xfrm>
            <a:off x="1849439" y="217488"/>
            <a:ext cx="7913687" cy="982662"/>
          </a:xfrm>
        </p:spPr>
        <p:txBody>
          <a:bodyPr>
            <a:normAutofit fontScale="90000"/>
          </a:bodyPr>
          <a:lstStyle/>
          <a:p>
            <a:r>
              <a:rPr lang="pt-BR" altLang="pt-BR" smtClean="0"/>
              <a:t>Gest</a:t>
            </a:r>
            <a:r>
              <a:rPr lang="en-US" altLang="pt-BR" smtClean="0"/>
              <a:t>ão do conhecimento: documentos</a:t>
            </a:r>
            <a:endParaRPr lang="pt-BR" altLang="pt-BR" smtClean="0"/>
          </a:p>
        </p:txBody>
      </p:sp>
      <p:pic>
        <p:nvPicPr>
          <p:cNvPr id="103426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4" y="2108201"/>
            <a:ext cx="87598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CaixaDeTexto 4"/>
          <p:cNvSpPr txBox="1">
            <a:spLocks noChangeArrowheads="1"/>
          </p:cNvSpPr>
          <p:nvPr/>
        </p:nvSpPr>
        <p:spPr bwMode="auto">
          <a:xfrm>
            <a:off x="1849438" y="1500188"/>
            <a:ext cx="81899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altLang="pt-BR" sz="2400" b="1"/>
              <a:t>SIGDocs: </a:t>
            </a:r>
            <a:r>
              <a:rPr lang="pt-BR" altLang="pt-BR" sz="2400"/>
              <a:t>uma solu</a:t>
            </a:r>
            <a:r>
              <a:rPr lang="en-US" altLang="pt-BR" sz="2400"/>
              <a:t>ção de conteúdo corporativo</a:t>
            </a:r>
            <a:r>
              <a:rPr lang="pt-BR" altLang="pt-BR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459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ítulo 1"/>
          <p:cNvSpPr>
            <a:spLocks noGrp="1"/>
          </p:cNvSpPr>
          <p:nvPr>
            <p:ph type="title"/>
          </p:nvPr>
        </p:nvSpPr>
        <p:spPr>
          <a:xfrm>
            <a:off x="1868488" y="323850"/>
            <a:ext cx="7886700" cy="788988"/>
          </a:xfrm>
        </p:spPr>
        <p:txBody>
          <a:bodyPr>
            <a:normAutofit fontScale="90000"/>
          </a:bodyPr>
          <a:lstStyle/>
          <a:p>
            <a:r>
              <a:rPr lang="pt-BR" altLang="pt-BR" smtClean="0"/>
              <a:t>Gest</a:t>
            </a:r>
            <a:r>
              <a:rPr lang="en-US" altLang="pt-BR" smtClean="0"/>
              <a:t>ão do conhecimento: documentos</a:t>
            </a:r>
            <a:endParaRPr lang="pt-BR" altLang="pt-BR" smtClean="0"/>
          </a:p>
        </p:txBody>
      </p:sp>
      <p:pic>
        <p:nvPicPr>
          <p:cNvPr id="104450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6876" y="1538289"/>
            <a:ext cx="9001125" cy="4446587"/>
          </a:xfrm>
        </p:spPr>
      </p:pic>
      <p:sp>
        <p:nvSpPr>
          <p:cNvPr id="5" name="Seta para a Direita 4"/>
          <p:cNvSpPr/>
          <p:nvPr/>
        </p:nvSpPr>
        <p:spPr>
          <a:xfrm>
            <a:off x="1219201" y="2154238"/>
            <a:ext cx="447675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pt-BR" altLang="pt-BR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An</a:t>
            </a:r>
            <a:r>
              <a:rPr lang="en-US" altLang="pt-BR" smtClean="0"/>
              <a:t>álise de Dados e Inteligência</a:t>
            </a:r>
            <a:endParaRPr lang="pt-BR" altLang="pt-BR" smtClean="0"/>
          </a:p>
        </p:txBody>
      </p:sp>
      <p:pic>
        <p:nvPicPr>
          <p:cNvPr id="10547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1914525"/>
            <a:ext cx="7397750" cy="41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CaixaDeTexto 4"/>
          <p:cNvSpPr txBox="1">
            <a:spLocks noChangeArrowheads="1"/>
          </p:cNvSpPr>
          <p:nvPr/>
        </p:nvSpPr>
        <p:spPr bwMode="auto">
          <a:xfrm>
            <a:off x="2225676" y="1514475"/>
            <a:ext cx="8442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altLang="pt-BR" sz="2000"/>
              <a:t>Qlik Sense, Oracle Analitics, Gold BI</a:t>
            </a:r>
          </a:p>
        </p:txBody>
      </p:sp>
    </p:spTree>
    <p:extLst>
      <p:ext uri="{BB962C8B-B14F-4D97-AF65-F5344CB8AC3E}">
        <p14:creationId xmlns:p14="http://schemas.microsoft.com/office/powerpoint/2010/main" val="17552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Resumindo</a:t>
            </a:r>
          </a:p>
        </p:txBody>
      </p:sp>
      <p:pic>
        <p:nvPicPr>
          <p:cNvPr id="60418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1709738"/>
            <a:ext cx="2932113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CaixaDeTexto 2"/>
          <p:cNvSpPr txBox="1">
            <a:spLocks noChangeArrowheads="1"/>
          </p:cNvSpPr>
          <p:nvPr/>
        </p:nvSpPr>
        <p:spPr bwMode="auto">
          <a:xfrm>
            <a:off x="2468564" y="3436939"/>
            <a:ext cx="2459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/>
              <a:t>Produ</a:t>
            </a:r>
            <a:r>
              <a:rPr lang="en-US" altLang="pt-BR"/>
              <a:t>ção/Operações</a:t>
            </a:r>
            <a:endParaRPr lang="pt-BR" altLang="pt-BR"/>
          </a:p>
        </p:txBody>
      </p:sp>
      <p:pic>
        <p:nvPicPr>
          <p:cNvPr id="60420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709738"/>
            <a:ext cx="2266950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CaixaDeTexto 6"/>
          <p:cNvSpPr txBox="1">
            <a:spLocks noChangeArrowheads="1"/>
          </p:cNvSpPr>
          <p:nvPr/>
        </p:nvSpPr>
        <p:spPr bwMode="auto">
          <a:xfrm>
            <a:off x="5181600" y="3430588"/>
            <a:ext cx="24590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pt-BR"/>
              <a:t>Administração e Financeiro</a:t>
            </a:r>
            <a:endParaRPr lang="pt-BR" altLang="pt-BR"/>
          </a:p>
        </p:txBody>
      </p:sp>
      <p:sp>
        <p:nvSpPr>
          <p:cNvPr id="60422" name="CaixaDeTexto 8"/>
          <p:cNvSpPr txBox="1">
            <a:spLocks noChangeArrowheads="1"/>
          </p:cNvSpPr>
          <p:nvPr/>
        </p:nvSpPr>
        <p:spPr bwMode="auto">
          <a:xfrm>
            <a:off x="7834314" y="3430589"/>
            <a:ext cx="2459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pt-BR"/>
              <a:t>Comunicação</a:t>
            </a:r>
            <a:endParaRPr lang="pt-BR" altLang="pt-BR"/>
          </a:p>
        </p:txBody>
      </p:sp>
      <p:pic>
        <p:nvPicPr>
          <p:cNvPr id="60423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14" y="1676400"/>
            <a:ext cx="2224087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CaixaDeTexto 12"/>
          <p:cNvSpPr txBox="1">
            <a:spLocks noChangeArrowheads="1"/>
          </p:cNvSpPr>
          <p:nvPr/>
        </p:nvSpPr>
        <p:spPr bwMode="auto">
          <a:xfrm>
            <a:off x="2389189" y="5934075"/>
            <a:ext cx="2459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pt-BR"/>
              <a:t>Vendas e Negócios</a:t>
            </a:r>
            <a:endParaRPr lang="pt-BR" altLang="pt-BR"/>
          </a:p>
        </p:txBody>
      </p:sp>
      <p:pic>
        <p:nvPicPr>
          <p:cNvPr id="60425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3992564"/>
            <a:ext cx="277495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6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1" y="4251325"/>
            <a:ext cx="2193925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7" name="CaixaDeTexto 15"/>
          <p:cNvSpPr txBox="1">
            <a:spLocks noChangeArrowheads="1"/>
          </p:cNvSpPr>
          <p:nvPr/>
        </p:nvSpPr>
        <p:spPr bwMode="auto">
          <a:xfrm>
            <a:off x="5084764" y="5903913"/>
            <a:ext cx="24590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pt-BR"/>
              <a:t>Gestão de pessoas e conhecimento</a:t>
            </a:r>
            <a:endParaRPr lang="pt-BR" altLang="pt-BR"/>
          </a:p>
        </p:txBody>
      </p:sp>
      <p:pic>
        <p:nvPicPr>
          <p:cNvPr id="60428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938" y="4251325"/>
            <a:ext cx="2195512" cy="145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9" name="CaixaDeTexto 17"/>
          <p:cNvSpPr txBox="1">
            <a:spLocks noChangeArrowheads="1"/>
          </p:cNvSpPr>
          <p:nvPr/>
        </p:nvSpPr>
        <p:spPr bwMode="auto">
          <a:xfrm>
            <a:off x="7780339" y="5903913"/>
            <a:ext cx="2459037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pt-BR"/>
              <a:t>Análise e inteligência empresarial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072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518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868488" y="1103314"/>
            <a:ext cx="8291512" cy="44021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4000">
                <a:solidFill>
                  <a:srgbClr val="BDD7EE"/>
                </a:solidFill>
                <a:cs typeface="Arial" panose="020B0604020202020204" pitchFamily="34" charset="0"/>
              </a:rPr>
              <a:t>”</a:t>
            </a:r>
            <a:r>
              <a:rPr lang="pt-BR" altLang="pt-BR" sz="4000">
                <a:solidFill>
                  <a:srgbClr val="BDD7EE"/>
                </a:solidFill>
                <a:cs typeface="Arial" panose="020B0604020202020204" pitchFamily="34" charset="0"/>
              </a:rPr>
              <a:t>Now, Every company is a software company</a:t>
            </a:r>
            <a:r>
              <a:rPr lang="en-US" altLang="pt-BR" sz="4000">
                <a:solidFill>
                  <a:srgbClr val="BDD7EE"/>
                </a:solidFill>
                <a:cs typeface="Arial" panose="020B0604020202020204" pitchFamily="34" charset="0"/>
              </a:rPr>
              <a:t>”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400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4000">
                <a:solidFill>
                  <a:schemeClr val="bg1"/>
                </a:solidFill>
                <a:cs typeface="Arial" panose="020B0604020202020204" pitchFamily="34" charset="0"/>
              </a:rPr>
              <a:t>Forbes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pt-BR" sz="400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4000">
                <a:solidFill>
                  <a:schemeClr val="bg1"/>
                </a:solidFill>
                <a:cs typeface="Arial" panose="020B0604020202020204" pitchFamily="34" charset="0"/>
              </a:rPr>
              <a:t>Agora, toda empresa é uma empresa de software.</a:t>
            </a:r>
          </a:p>
        </p:txBody>
      </p:sp>
    </p:spTree>
    <p:extLst>
      <p:ext uri="{BB962C8B-B14F-4D97-AF65-F5344CB8AC3E}">
        <p14:creationId xmlns:p14="http://schemas.microsoft.com/office/powerpoint/2010/main" val="74910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524000" y="71438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868488" y="1123951"/>
            <a:ext cx="8291512" cy="42465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pt-BR" sz="5400">
                <a:solidFill>
                  <a:srgbClr val="BDD7EE"/>
                </a:solidFill>
                <a:cs typeface="Arial" panose="020B0604020202020204" pitchFamily="34" charset="0"/>
              </a:rPr>
              <a:t>A </a:t>
            </a:r>
            <a:r>
              <a:rPr lang="en-US" altLang="pt-BR" sz="5400" b="1">
                <a:solidFill>
                  <a:srgbClr val="FFD966"/>
                </a:solidFill>
                <a:cs typeface="Arial" panose="020B0604020202020204" pitchFamily="34" charset="0"/>
              </a:rPr>
              <a:t>empresa 3.0 </a:t>
            </a:r>
            <a:r>
              <a:rPr lang="en-US" altLang="pt-BR" sz="5400" u="sng">
                <a:solidFill>
                  <a:srgbClr val="BDD7EE"/>
                </a:solidFill>
                <a:cs typeface="Arial" panose="020B0604020202020204" pitchFamily="34" charset="0"/>
              </a:rPr>
              <a:t>não precisa ser uma empresa de tecnologia</a:t>
            </a:r>
            <a:r>
              <a:rPr lang="en-US" altLang="pt-BR" sz="5400">
                <a:solidFill>
                  <a:srgbClr val="BDD7EE"/>
                </a:solidFill>
                <a:cs typeface="Arial" panose="020B0604020202020204" pitchFamily="34" charset="0"/>
              </a:rPr>
              <a:t>, mas que </a:t>
            </a:r>
            <a:r>
              <a:rPr lang="en-US" altLang="pt-BR" sz="5400" b="1">
                <a:solidFill>
                  <a:srgbClr val="F8CBAD"/>
                </a:solidFill>
                <a:cs typeface="Arial" panose="020B0604020202020204" pitchFamily="34" charset="0"/>
              </a:rPr>
              <a:t>a use como aliada da gestão e do seu crescimento</a:t>
            </a:r>
            <a:r>
              <a:rPr lang="en-US" altLang="pt-BR" sz="5400">
                <a:solidFill>
                  <a:srgbClr val="BDD7EE"/>
                </a:solidFill>
                <a:cs typeface="Arial" panose="020B0604020202020204" pitchFamily="34" charset="0"/>
              </a:rPr>
              <a:t>.</a:t>
            </a:r>
            <a:endParaRPr lang="en-US" altLang="pt-BR" sz="54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7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8" name="CaixaDeTexto 5"/>
          <p:cNvSpPr txBox="1">
            <a:spLocks noChangeArrowheads="1"/>
          </p:cNvSpPr>
          <p:nvPr/>
        </p:nvSpPr>
        <p:spPr bwMode="auto">
          <a:xfrm>
            <a:off x="1768476" y="1168401"/>
            <a:ext cx="483552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6000">
                <a:solidFill>
                  <a:schemeClr val="bg1"/>
                </a:solidFill>
              </a:rPr>
              <a:t>Os dados representam o novo petr</a:t>
            </a:r>
            <a:r>
              <a:rPr lang="en-US" altLang="pt-BR" sz="6000">
                <a:solidFill>
                  <a:schemeClr val="bg1"/>
                </a:solidFill>
              </a:rPr>
              <a:t>óleo do século XXI. </a:t>
            </a:r>
            <a:endParaRPr lang="pt-BR" altLang="pt-BR" sz="6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6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SIGAA</a:t>
            </a:r>
          </a:p>
        </p:txBody>
      </p:sp>
      <p:pic>
        <p:nvPicPr>
          <p:cNvPr id="70658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0" y="1400175"/>
            <a:ext cx="6731000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76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pt-BR" altLang="pt-BR" sz="18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951039" y="1874839"/>
            <a:ext cx="8289925" cy="41560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altLang="pt-BR" sz="6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</a:rPr>
              <a:t>A </a:t>
            </a:r>
            <a:r>
              <a:rPr lang="en-US" altLang="pt-BR" sz="6600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</a:rPr>
              <a:t>informação</a:t>
            </a:r>
            <a:r>
              <a:rPr lang="en-US" altLang="pt-BR" sz="6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charset="0"/>
              </a:rPr>
              <a:t> </a:t>
            </a:r>
            <a:r>
              <a:rPr lang="en-US" altLang="pt-BR" sz="6600" dirty="0" err="1">
                <a:solidFill>
                  <a:srgbClr val="BDD7EE"/>
                </a:solidFill>
                <a:latin typeface="Calibri" charset="0"/>
              </a:rPr>
              <a:t>é</a:t>
            </a:r>
            <a:r>
              <a:rPr lang="en-US" altLang="pt-BR" sz="6600" dirty="0">
                <a:solidFill>
                  <a:srgbClr val="BDD7EE"/>
                </a:solidFill>
                <a:latin typeface="Calibri" charset="0"/>
              </a:rPr>
              <a:t> fundamental para </a:t>
            </a:r>
            <a:r>
              <a:rPr lang="en-US" altLang="pt-BR" sz="6600" b="1" dirty="0" err="1">
                <a:solidFill>
                  <a:srgbClr val="FFC000"/>
                </a:solidFill>
                <a:latin typeface="Calibri" charset="0"/>
              </a:rPr>
              <a:t>suas</a:t>
            </a:r>
            <a:r>
              <a:rPr lang="en-US" altLang="pt-BR" sz="6600" b="1" dirty="0">
                <a:solidFill>
                  <a:srgbClr val="FFC000"/>
                </a:solidFill>
                <a:latin typeface="Calibri" charset="0"/>
              </a:rPr>
              <a:t> </a:t>
            </a:r>
            <a:r>
              <a:rPr lang="en-US" altLang="pt-BR" sz="6600" b="1" dirty="0" err="1">
                <a:solidFill>
                  <a:srgbClr val="FFC000"/>
                </a:solidFill>
                <a:latin typeface="Calibri" charset="0"/>
              </a:rPr>
              <a:t>decisões</a:t>
            </a:r>
            <a:r>
              <a:rPr lang="en-US" altLang="pt-BR" sz="6600" dirty="0">
                <a:solidFill>
                  <a:srgbClr val="BDD7EE"/>
                </a:solidFill>
                <a:latin typeface="Calibri" charset="0"/>
              </a:rPr>
              <a:t>. </a:t>
            </a:r>
          </a:p>
          <a:p>
            <a:pPr algn="ctr">
              <a:defRPr/>
            </a:pPr>
            <a:r>
              <a:rPr lang="en-US" altLang="pt-BR" sz="6600" dirty="0">
                <a:solidFill>
                  <a:schemeClr val="bg1"/>
                </a:solidFill>
                <a:latin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21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31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493963" y="290514"/>
            <a:ext cx="7192962" cy="17541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US" altLang="pt-BR" sz="5400" b="1" dirty="0" err="1">
                <a:solidFill>
                  <a:schemeClr val="accent1"/>
                </a:solidFill>
                <a:latin typeface="Calibri" charset="0"/>
              </a:rPr>
              <a:t>Previsões</a:t>
            </a:r>
            <a:r>
              <a:rPr lang="en-US" altLang="pt-BR" sz="5400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en-US" altLang="pt-BR" sz="5400" dirty="0" err="1">
                <a:solidFill>
                  <a:schemeClr val="accent1"/>
                </a:solidFill>
                <a:latin typeface="Calibri" charset="0"/>
              </a:rPr>
              <a:t>nem</a:t>
            </a:r>
            <a:r>
              <a:rPr lang="en-US" altLang="pt-BR" sz="5400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en-US" altLang="pt-BR" sz="5400" dirty="0" err="1">
                <a:solidFill>
                  <a:schemeClr val="accent1"/>
                </a:solidFill>
                <a:latin typeface="Calibri" charset="0"/>
              </a:rPr>
              <a:t>sempre</a:t>
            </a:r>
            <a:r>
              <a:rPr lang="en-US" altLang="pt-BR" sz="5400" dirty="0">
                <a:solidFill>
                  <a:schemeClr val="accent1"/>
                </a:solidFill>
                <a:latin typeface="Calibri" charset="0"/>
              </a:rPr>
              <a:t> se </a:t>
            </a:r>
            <a:r>
              <a:rPr lang="en-US" altLang="pt-BR" sz="5400" b="1" dirty="0" err="1">
                <a:solidFill>
                  <a:schemeClr val="accent1"/>
                </a:solidFill>
                <a:latin typeface="Calibri" charset="0"/>
              </a:rPr>
              <a:t>concretizam</a:t>
            </a:r>
            <a:r>
              <a:rPr lang="en-US" altLang="pt-BR" sz="5400" dirty="0">
                <a:solidFill>
                  <a:schemeClr val="accent1"/>
                </a:solidFill>
                <a:latin typeface="Calibri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0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700" y="3067051"/>
            <a:ext cx="525145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>
            <a:spLocks noChangeArrowheads="1"/>
          </p:cNvSpPr>
          <p:nvPr/>
        </p:nvSpPr>
        <p:spPr bwMode="auto">
          <a:xfrm>
            <a:off x="1993900" y="639764"/>
            <a:ext cx="7912100" cy="7699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4400"/>
              <a:t> Observar, </a:t>
            </a:r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4633914" y="1468439"/>
            <a:ext cx="2632075" cy="7699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4400"/>
              <a:t>analisar e</a:t>
            </a:r>
          </a:p>
        </p:txBody>
      </p:sp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2797175" y="2238375"/>
            <a:ext cx="6305550" cy="769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4400"/>
              <a:t>rapidamente se adaptar!</a:t>
            </a:r>
          </a:p>
        </p:txBody>
      </p:sp>
    </p:spTree>
    <p:extLst>
      <p:ext uri="{BB962C8B-B14F-4D97-AF65-F5344CB8AC3E}">
        <p14:creationId xmlns:p14="http://schemas.microsoft.com/office/powerpoint/2010/main" val="69432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70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 dirty="0">
                <a:latin typeface="Arial" charset="0"/>
              </a:rPr>
              <a:t>O que é Software?	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 dirty="0" err="1"/>
              <a:t>São</a:t>
            </a:r>
            <a:r>
              <a:rPr lang="pt-BR" dirty="0"/>
              <a:t> programas de computadores, em suas diversas formas, e a </a:t>
            </a:r>
            <a:r>
              <a:rPr lang="pt-BR" dirty="0" err="1"/>
              <a:t>documentação</a:t>
            </a:r>
            <a:r>
              <a:rPr lang="pt-BR" dirty="0"/>
              <a:t> associada. </a:t>
            </a:r>
          </a:p>
          <a:p>
            <a:pPr algn="just"/>
            <a:r>
              <a:rPr lang="pt-BR" dirty="0" smtClean="0"/>
              <a:t>Um </a:t>
            </a:r>
            <a:r>
              <a:rPr lang="pt-BR" dirty="0"/>
              <a:t>programa é um conjunto de </a:t>
            </a:r>
            <a:r>
              <a:rPr lang="pt-BR" dirty="0" err="1"/>
              <a:t>soluções</a:t>
            </a:r>
            <a:r>
              <a:rPr lang="pt-BR" dirty="0"/>
              <a:t> </a:t>
            </a:r>
            <a:r>
              <a:rPr lang="pt-BR" dirty="0" err="1"/>
              <a:t>algorítmicas</a:t>
            </a:r>
            <a:r>
              <a:rPr lang="pt-BR" dirty="0"/>
              <a:t>, codificadas numa linguagem de </a:t>
            </a:r>
            <a:r>
              <a:rPr lang="pt-BR" dirty="0" err="1"/>
              <a:t>programação</a:t>
            </a:r>
            <a:r>
              <a:rPr lang="pt-BR" dirty="0"/>
              <a:t>, executado numa </a:t>
            </a:r>
            <a:r>
              <a:rPr lang="pt-BR" dirty="0" err="1"/>
              <a:t>máquina</a:t>
            </a:r>
            <a:r>
              <a:rPr lang="pt-BR" dirty="0"/>
              <a:t> real. </a:t>
            </a:r>
          </a:p>
          <a:p>
            <a:pPr algn="just"/>
            <a:r>
              <a:rPr lang="pt-BR" dirty="0" smtClean="0"/>
              <a:t>Os </a:t>
            </a:r>
            <a:r>
              <a:rPr lang="pt-BR" dirty="0"/>
              <a:t>produtos de software podem ser desenvolvidos para um cliente em particular ou para o mercado geral. </a:t>
            </a:r>
            <a:endParaRPr lang="pt-BR" dirty="0" smtClean="0"/>
          </a:p>
          <a:p>
            <a:pPr lvl="1" algn="just"/>
            <a:r>
              <a:rPr lang="pt-BR" dirty="0" err="1" smtClean="0"/>
              <a:t>Genérico</a:t>
            </a:r>
            <a:r>
              <a:rPr lang="pt-BR" dirty="0" smtClean="0"/>
              <a:t> (COTS – </a:t>
            </a:r>
            <a:r>
              <a:rPr lang="pt-BR" dirty="0" err="1" smtClean="0"/>
              <a:t>Commercial</a:t>
            </a:r>
            <a:r>
              <a:rPr lang="pt-BR" dirty="0" smtClean="0"/>
              <a:t> Off-The </a:t>
            </a:r>
            <a:r>
              <a:rPr lang="pt-BR" dirty="0" err="1" smtClean="0"/>
              <a:t>Shelf</a:t>
            </a:r>
            <a:r>
              <a:rPr lang="pt-BR" dirty="0" smtClean="0"/>
              <a:t>) – Software de prateleira - </a:t>
            </a:r>
            <a:r>
              <a:rPr lang="pt-BR" b="1" dirty="0" smtClean="0"/>
              <a:t>Produtos </a:t>
            </a:r>
            <a:r>
              <a:rPr lang="pt-BR" b="1" dirty="0"/>
              <a:t>genéricos</a:t>
            </a:r>
            <a:r>
              <a:rPr lang="pt-BR" dirty="0"/>
              <a:t>, ou produtos de caixinha como muitas vezes são conhecidos, são produzidos por uma organização de desenvolvimento e </a:t>
            </a:r>
            <a:r>
              <a:rPr lang="pt-BR" b="1" dirty="0"/>
              <a:t>distribuídos</a:t>
            </a:r>
            <a:r>
              <a:rPr lang="pt-BR" dirty="0"/>
              <a:t> no mercado </a:t>
            </a:r>
            <a:r>
              <a:rPr lang="pt-BR" b="1" dirty="0"/>
              <a:t>a quem quiser comprá-los</a:t>
            </a:r>
            <a:r>
              <a:rPr lang="pt-BR" dirty="0"/>
              <a:t>. </a:t>
            </a:r>
          </a:p>
          <a:p>
            <a:pPr lvl="1" algn="just"/>
            <a:r>
              <a:rPr lang="pt-BR" b="1" dirty="0"/>
              <a:t>Os sistemas sob encomenda</a:t>
            </a:r>
            <a:r>
              <a:rPr lang="pt-BR" dirty="0"/>
              <a:t> são vendidos a um </a:t>
            </a:r>
            <a:r>
              <a:rPr lang="pt-BR" b="1" dirty="0"/>
              <a:t>cliente específico</a:t>
            </a:r>
            <a:r>
              <a:rPr lang="pt-BR" dirty="0"/>
              <a:t> e é desenvolvido sob a ótica da </a:t>
            </a:r>
            <a:r>
              <a:rPr lang="pt-BR" b="1" dirty="0"/>
              <a:t>necessidade de negócio</a:t>
            </a:r>
            <a:r>
              <a:rPr lang="pt-BR" dirty="0"/>
              <a:t> desse cliente.</a:t>
            </a:r>
          </a:p>
        </p:txBody>
      </p:sp>
    </p:spTree>
    <p:extLst>
      <p:ext uri="{BB962C8B-B14F-4D97-AF65-F5344CB8AC3E}">
        <p14:creationId xmlns:p14="http://schemas.microsoft.com/office/powerpoint/2010/main" val="271064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 dirty="0" smtClean="0">
                <a:latin typeface="Arial" charset="0"/>
              </a:rPr>
              <a:t>Características</a:t>
            </a:r>
            <a:endParaRPr lang="pt-BR" dirty="0">
              <a:latin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2267" dirty="0"/>
              <a:t>Invisibilidade</a:t>
            </a:r>
          </a:p>
          <a:p>
            <a:pPr lvl="1" algn="just"/>
            <a:r>
              <a:rPr lang="pt-BR" sz="2267" dirty="0"/>
              <a:t>Software é </a:t>
            </a:r>
            <a:r>
              <a:rPr lang="pt-BR" sz="2267" dirty="0" err="1"/>
              <a:t>invisível</a:t>
            </a:r>
            <a:r>
              <a:rPr lang="pt-BR" sz="2267" dirty="0"/>
              <a:t> e </a:t>
            </a:r>
            <a:r>
              <a:rPr lang="pt-BR" sz="2267" dirty="0" err="1"/>
              <a:t>invisualizável</a:t>
            </a:r>
            <a:r>
              <a:rPr lang="pt-BR" sz="2267" dirty="0"/>
              <a:t>.</a:t>
            </a:r>
          </a:p>
          <a:p>
            <a:pPr algn="just"/>
            <a:r>
              <a:rPr lang="pt-BR" sz="2267" dirty="0"/>
              <a:t>Complexidade</a:t>
            </a:r>
          </a:p>
          <a:p>
            <a:pPr lvl="1" algn="just"/>
            <a:r>
              <a:rPr lang="pt-BR" sz="2267" dirty="0"/>
              <a:t>Software é mais complexo do que qualquer outro produto </a:t>
            </a:r>
            <a:r>
              <a:rPr lang="pt-BR" sz="2267" dirty="0" err="1"/>
              <a:t>construídos</a:t>
            </a:r>
            <a:r>
              <a:rPr lang="pt-BR" sz="2267" dirty="0"/>
              <a:t> por seres humanos.</a:t>
            </a:r>
          </a:p>
          <a:p>
            <a:pPr algn="just"/>
            <a:r>
              <a:rPr lang="pt-BR" sz="2267" dirty="0"/>
              <a:t>Mutabilidade </a:t>
            </a:r>
          </a:p>
          <a:p>
            <a:pPr lvl="1" algn="just"/>
            <a:r>
              <a:rPr lang="pt-BR" sz="2267" dirty="0"/>
              <a:t>Existe sempre uma </a:t>
            </a:r>
            <a:r>
              <a:rPr lang="pt-BR" sz="2267" dirty="0" err="1"/>
              <a:t>pressão</a:t>
            </a:r>
            <a:r>
              <a:rPr lang="pt-BR" sz="2267" dirty="0"/>
              <a:t> para se fazer </a:t>
            </a:r>
            <a:r>
              <a:rPr lang="pt-BR" sz="2267" dirty="0" err="1"/>
              <a:t>mudanças</a:t>
            </a:r>
            <a:r>
              <a:rPr lang="pt-BR" sz="2267" dirty="0"/>
              <a:t> em um software.</a:t>
            </a:r>
          </a:p>
          <a:p>
            <a:pPr algn="just"/>
            <a:r>
              <a:rPr lang="pt-BR" sz="2267" dirty="0"/>
              <a:t>Conformidade </a:t>
            </a:r>
          </a:p>
          <a:p>
            <a:pPr lvl="1" algn="just"/>
            <a:r>
              <a:rPr lang="pt-BR" sz="2267" dirty="0"/>
              <a:t>O software deve ser desenvolvido conforme o ambiente. </a:t>
            </a:r>
            <a:r>
              <a:rPr lang="pt-BR" sz="2267" dirty="0" err="1"/>
              <a:t>Não</a:t>
            </a:r>
            <a:r>
              <a:rPr lang="pt-BR" sz="2267" dirty="0"/>
              <a:t> é o ambiente que deve se adaptar ao software. </a:t>
            </a:r>
          </a:p>
          <a:p>
            <a:pPr lvl="1" algn="just"/>
            <a:r>
              <a:rPr lang="pt-BR" sz="2267" dirty="0"/>
              <a:t>Se o software esta conforme os requisitos (o ambiente) todo o suporte operacional deve se adaptar ao software. </a:t>
            </a:r>
          </a:p>
          <a:p>
            <a:pPr lvl="1" algn="just"/>
            <a:endParaRPr lang="pt-BR" sz="2267" dirty="0"/>
          </a:p>
        </p:txBody>
      </p:sp>
    </p:spTree>
    <p:extLst>
      <p:ext uri="{BB962C8B-B14F-4D97-AF65-F5344CB8AC3E}">
        <p14:creationId xmlns:p14="http://schemas.microsoft.com/office/powerpoint/2010/main" val="37231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 dirty="0" smtClean="0">
                <a:latin typeface="Arial" charset="0"/>
              </a:rPr>
              <a:t>Importância do Software</a:t>
            </a:r>
            <a:endParaRPr lang="pt-BR" dirty="0">
              <a:latin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pt-BR" sz="2533" dirty="0">
                <a:latin typeface="Arial" charset="0"/>
              </a:rPr>
              <a:t>Fato: durante as 3 primeiras décadas da era do computador, o principal desafio era desenvolver um HARDWARE  de BAIXO CUSTO e ALTO DESEMPENHO.</a:t>
            </a:r>
          </a:p>
          <a:p>
            <a:pPr algn="just" eaLnBrk="1" hangingPunct="1">
              <a:lnSpc>
                <a:spcPct val="90000"/>
              </a:lnSpc>
            </a:pPr>
            <a:r>
              <a:rPr lang="pt-BR" sz="2533" dirty="0">
                <a:latin typeface="Arial" charset="0"/>
              </a:rPr>
              <a:t>Compõem o cenário atual:</a:t>
            </a:r>
          </a:p>
          <a:p>
            <a:pPr lvl="1" algn="just">
              <a:lnSpc>
                <a:spcPct val="90000"/>
              </a:lnSpc>
            </a:pPr>
            <a:r>
              <a:rPr lang="pt-BR" sz="2133" dirty="0">
                <a:latin typeface="Arial" charset="0"/>
              </a:rPr>
              <a:t>Cinco décadas de evolução de computadores;</a:t>
            </a:r>
          </a:p>
          <a:p>
            <a:pPr lvl="1" algn="just">
              <a:lnSpc>
                <a:spcPct val="90000"/>
              </a:lnSpc>
            </a:pPr>
            <a:r>
              <a:rPr lang="pt-BR" sz="2133" dirty="0">
                <a:latin typeface="Arial" charset="0"/>
              </a:rPr>
              <a:t>Hardware de grande desempenho;</a:t>
            </a:r>
          </a:p>
          <a:p>
            <a:pPr lvl="1" algn="just">
              <a:lnSpc>
                <a:spcPct val="90000"/>
              </a:lnSpc>
            </a:pPr>
            <a:r>
              <a:rPr lang="pt-BR" sz="2133" dirty="0">
                <a:latin typeface="Arial" charset="0"/>
              </a:rPr>
              <a:t>Hardware de menor custo;</a:t>
            </a:r>
          </a:p>
          <a:p>
            <a:pPr lvl="1" algn="just">
              <a:lnSpc>
                <a:spcPct val="90000"/>
              </a:lnSpc>
            </a:pPr>
            <a:r>
              <a:rPr lang="pt-BR" sz="2133" dirty="0">
                <a:latin typeface="Arial" charset="0"/>
              </a:rPr>
              <a:t>Hardware com grandes e rápidas modificações;</a:t>
            </a:r>
          </a:p>
          <a:p>
            <a:pPr lvl="1" algn="just">
              <a:lnSpc>
                <a:spcPct val="90000"/>
              </a:lnSpc>
            </a:pPr>
            <a:r>
              <a:rPr lang="pt-BR" sz="2133" dirty="0">
                <a:latin typeface="Arial" charset="0"/>
              </a:rPr>
              <a:t>...</a:t>
            </a:r>
            <a:endParaRPr lang="pt-BR" sz="2533" dirty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pt-BR" sz="2533" dirty="0">
                <a:latin typeface="Arial" charset="0"/>
              </a:rPr>
              <a:t>Solução: hoje o desafio é melhorar a qualidade (e reduzir os custos) das soluções baseada em </a:t>
            </a:r>
            <a:r>
              <a:rPr lang="pt-BR" sz="2533" b="1" dirty="0">
                <a:latin typeface="Arial" charset="0"/>
              </a:rPr>
              <a:t>SOFTWARE.</a:t>
            </a:r>
            <a:endParaRPr lang="pt-BR" sz="2533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5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 dirty="0" smtClean="0">
                <a:latin typeface="Arial" charset="0"/>
              </a:rPr>
              <a:t>Importância do Software</a:t>
            </a:r>
            <a:endParaRPr lang="pt-BR" dirty="0">
              <a:latin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endParaRPr lang="pt-BR" sz="2533" dirty="0">
              <a:latin typeface="Arial" charset="0"/>
            </a:endParaRPr>
          </a:p>
          <a:p>
            <a:pPr algn="just">
              <a:lnSpc>
                <a:spcPct val="90000"/>
              </a:lnSpc>
            </a:pPr>
            <a:endParaRPr lang="pt-BR" sz="2533" dirty="0">
              <a:latin typeface="Arial" charset="0"/>
            </a:endParaRPr>
          </a:p>
          <a:p>
            <a:r>
              <a:rPr lang="pt-BR" sz="2667" b="1" dirty="0"/>
              <a:t>Analistas afirmam que a produção de dados dobra a cada dois anos</a:t>
            </a:r>
          </a:p>
          <a:p>
            <a:pPr marL="0" indent="0">
              <a:buNone/>
            </a:pPr>
            <a:r>
              <a:rPr lang="pt-BR" sz="2667" dirty="0"/>
              <a:t/>
            </a:r>
            <a:br>
              <a:rPr lang="pt-BR" sz="2667" dirty="0"/>
            </a:br>
            <a:endParaRPr lang="pt-BR" sz="2533" dirty="0">
              <a:latin typeface="Arial" charset="0"/>
            </a:endParaRPr>
          </a:p>
          <a:p>
            <a:pPr algn="just">
              <a:lnSpc>
                <a:spcPct val="90000"/>
              </a:lnSpc>
            </a:pPr>
            <a:r>
              <a:rPr lang="pt-BR" sz="2533" dirty="0" err="1">
                <a:latin typeface="Arial" charset="0"/>
              </a:rPr>
              <a:t>http</a:t>
            </a:r>
            <a:r>
              <a:rPr lang="pt-BR" sz="2533" dirty="0">
                <a:latin typeface="Arial" charset="0"/>
              </a:rPr>
              <a:t>://</a:t>
            </a:r>
            <a:r>
              <a:rPr lang="pt-BR" sz="2533" dirty="0" err="1">
                <a:latin typeface="Arial" charset="0"/>
              </a:rPr>
              <a:t>corporate.canaltech.com.br</a:t>
            </a:r>
            <a:r>
              <a:rPr lang="pt-BR" sz="2533" dirty="0">
                <a:latin typeface="Arial" charset="0"/>
              </a:rPr>
              <a:t>/noticia/profissional-de-ti/Analistas-afirmam-que-a-producao-de-dados-dobra-a-cada-dois-anos/</a:t>
            </a:r>
          </a:p>
        </p:txBody>
      </p:sp>
    </p:spTree>
    <p:extLst>
      <p:ext uri="{BB962C8B-B14F-4D97-AF65-F5344CB8AC3E}">
        <p14:creationId xmlns:p14="http://schemas.microsoft.com/office/powerpoint/2010/main" val="418224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 dirty="0" smtClean="0">
                <a:latin typeface="Arial" charset="0"/>
              </a:rPr>
              <a:t>Onde estão os softwares?</a:t>
            </a:r>
            <a:endParaRPr lang="pt-BR" dirty="0">
              <a:latin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just"/>
            <a:r>
              <a:rPr lang="pt-BR" sz="4267" dirty="0">
                <a:cs typeface="Times New Roman" charset="0"/>
              </a:rPr>
              <a:t>A quantidade de software nos produtos de consumo dobra a cada 2 anos.</a:t>
            </a:r>
          </a:p>
          <a:p>
            <a:pPr algn="just"/>
            <a:r>
              <a:rPr lang="pt-BR" sz="4267" dirty="0">
                <a:cs typeface="Times New Roman" charset="0"/>
              </a:rPr>
              <a:t>Universo de aplicações:</a:t>
            </a:r>
          </a:p>
          <a:p>
            <a:pPr algn="just">
              <a:buFont typeface="Wingdings" charset="0"/>
              <a:buNone/>
            </a:pPr>
            <a:r>
              <a:rPr lang="pt-BR" sz="4267" dirty="0">
                <a:cs typeface="Times New Roman" charset="0"/>
              </a:rPr>
              <a:t>	– Transportes</a:t>
            </a:r>
          </a:p>
          <a:p>
            <a:pPr algn="just">
              <a:buFont typeface="Wingdings" charset="0"/>
              <a:buNone/>
            </a:pPr>
            <a:r>
              <a:rPr lang="pt-BR" sz="4267" dirty="0">
                <a:cs typeface="Times New Roman" charset="0"/>
              </a:rPr>
              <a:t>	– Telecomunicações</a:t>
            </a:r>
          </a:p>
          <a:p>
            <a:pPr algn="just">
              <a:buFont typeface="Wingdings" charset="0"/>
              <a:buNone/>
            </a:pPr>
            <a:r>
              <a:rPr lang="pt-BR" sz="4267" dirty="0">
                <a:cs typeface="Times New Roman" charset="0"/>
              </a:rPr>
              <a:t>	– Eletrodomésticos</a:t>
            </a:r>
          </a:p>
          <a:p>
            <a:pPr algn="just">
              <a:buFont typeface="Wingdings" charset="0"/>
              <a:buNone/>
            </a:pPr>
            <a:r>
              <a:rPr lang="pt-BR" sz="4267" dirty="0">
                <a:cs typeface="Times New Roman" charset="0"/>
              </a:rPr>
              <a:t>	– Entretenimento</a:t>
            </a:r>
          </a:p>
          <a:p>
            <a:pPr algn="just">
              <a:buFont typeface="Wingdings" charset="0"/>
              <a:buNone/>
            </a:pPr>
            <a:r>
              <a:rPr lang="pt-BR" sz="4267" dirty="0">
                <a:cs typeface="Times New Roman" charset="0"/>
              </a:rPr>
              <a:t>	– Saúde</a:t>
            </a:r>
          </a:p>
          <a:p>
            <a:pPr algn="just">
              <a:buFont typeface="Wingdings" charset="0"/>
              <a:buNone/>
            </a:pPr>
            <a:r>
              <a:rPr lang="pt-BR" sz="4267" dirty="0">
                <a:cs typeface="Times New Roman" charset="0"/>
              </a:rPr>
              <a:t>	– Segurança</a:t>
            </a:r>
          </a:p>
          <a:p>
            <a:pPr algn="just">
              <a:buFont typeface="Wingdings" charset="0"/>
              <a:buNone/>
            </a:pPr>
            <a:r>
              <a:rPr lang="pt-BR" sz="4267" dirty="0">
                <a:cs typeface="Times New Roman" charset="0"/>
              </a:rPr>
              <a:t>	– Projetos militares</a:t>
            </a:r>
          </a:p>
          <a:p>
            <a:pPr algn="just">
              <a:buFont typeface="Wingdings" charset="0"/>
              <a:buNone/>
            </a:pPr>
            <a:r>
              <a:rPr lang="pt-BR" sz="4267" dirty="0">
                <a:cs typeface="Times New Roman" charset="0"/>
              </a:rPr>
              <a:t>	– Etc...</a:t>
            </a:r>
            <a:r>
              <a:rPr lang="pt-BR" sz="4267" dirty="0"/>
              <a:t> </a:t>
            </a:r>
          </a:p>
          <a:p>
            <a:pPr algn="just" eaLnBrk="1" hangingPunct="1"/>
            <a:endParaRPr lang="pt-BR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37" y="2372883"/>
            <a:ext cx="4278788" cy="41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8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pt-BR" dirty="0" smtClean="0">
                <a:latin typeface="Arial" charset="0"/>
              </a:rPr>
              <a:t>Como um Software é desenvolvido?</a:t>
            </a:r>
            <a:endParaRPr lang="pt-BR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endParaRPr lang="pt-BR" dirty="0" smtClean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BR" dirty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BR" dirty="0" smtClean="0">
              <a:latin typeface="Arial" charset="0"/>
            </a:endParaRPr>
          </a:p>
          <a:p>
            <a:pPr lvl="5" algn="just">
              <a:lnSpc>
                <a:spcPct val="90000"/>
              </a:lnSpc>
            </a:pPr>
            <a:endParaRPr lang="pt-BR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84" y="2564904"/>
            <a:ext cx="3119669" cy="3096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789" y="2084851"/>
            <a:ext cx="4246799" cy="4101075"/>
          </a:xfrm>
          <a:prstGeom prst="rect">
            <a:avLst/>
          </a:prstGeom>
        </p:spPr>
      </p:pic>
      <p:sp>
        <p:nvSpPr>
          <p:cNvPr id="4" name="Striped Right Arrow 3"/>
          <p:cNvSpPr/>
          <p:nvPr/>
        </p:nvSpPr>
        <p:spPr>
          <a:xfrm>
            <a:off x="4729522" y="3717032"/>
            <a:ext cx="1920213" cy="864096"/>
          </a:xfrm>
          <a:prstGeom prst="stripedRightArrow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4515846" y="4677139"/>
            <a:ext cx="2386230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x-none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?????</a:t>
            </a:r>
          </a:p>
        </p:txBody>
      </p:sp>
    </p:spTree>
    <p:extLst>
      <p:ext uri="{BB962C8B-B14F-4D97-AF65-F5344CB8AC3E}">
        <p14:creationId xmlns:p14="http://schemas.microsoft.com/office/powerpoint/2010/main" val="15438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r>
              <a:rPr lang="pt-BR" altLang="pt-BR" smtClean="0"/>
              <a:t>O case da UFRN</a:t>
            </a:r>
          </a:p>
        </p:txBody>
      </p:sp>
      <p:sp>
        <p:nvSpPr>
          <p:cNvPr id="71682" name="Espaço Reservado para Conteúdo 1"/>
          <p:cNvSpPr>
            <a:spLocks noGrp="1"/>
          </p:cNvSpPr>
          <p:nvPr>
            <p:ph idx="1"/>
          </p:nvPr>
        </p:nvSpPr>
        <p:spPr>
          <a:xfrm>
            <a:off x="2270125" y="1779589"/>
            <a:ext cx="3703638" cy="1766887"/>
          </a:xfrm>
        </p:spPr>
        <p:txBody>
          <a:bodyPr/>
          <a:lstStyle/>
          <a:p>
            <a:pPr marL="109538" indent="0">
              <a:buNone/>
            </a:pPr>
            <a:r>
              <a:rPr lang="pt-BR" altLang="pt-BR" sz="1800"/>
              <a:t>“A UFRN tinha 5 mil servidores em 1996 e 12 mil alunos. Em 2011, tinha 36 mil alunos e os mesmos 5 mil servidores. Essa expansão com qualidade não seria possível sem a informatização.</a:t>
            </a:r>
          </a:p>
        </p:txBody>
      </p:sp>
      <p:sp>
        <p:nvSpPr>
          <p:cNvPr id="71683" name="Espaço Reservado para Conteúdo 1"/>
          <p:cNvSpPr txBox="1">
            <a:spLocks/>
          </p:cNvSpPr>
          <p:nvPr/>
        </p:nvSpPr>
        <p:spPr bwMode="auto">
          <a:xfrm>
            <a:off x="6589714" y="1708151"/>
            <a:ext cx="3106737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0953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20713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8838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371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28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86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743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004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68000"/>
              <a:buNone/>
            </a:pPr>
            <a:r>
              <a:rPr lang="pt-BR" altLang="pt-BR" sz="1800"/>
              <a:t>“Os sistemas foram muito importantes no crescimento com qualidade da instituição e na conquista da melhor avaliação do nordeste.”</a:t>
            </a:r>
          </a:p>
        </p:txBody>
      </p:sp>
      <p:pic>
        <p:nvPicPr>
          <p:cNvPr id="71684" name="Picture 2" descr="http://t2.gstatic.com/images?q=tbn:ANd9GcTDmgHrqigpjeQsNm8OEi3AK1YIowzfPfT9K1b_1iGsNcVz28RuscKxDPz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4508501"/>
            <a:ext cx="1152525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CaixaDeTexto 6"/>
          <p:cNvSpPr txBox="1">
            <a:spLocks noChangeArrowheads="1"/>
          </p:cNvSpPr>
          <p:nvPr/>
        </p:nvSpPr>
        <p:spPr bwMode="auto">
          <a:xfrm>
            <a:off x="3494088" y="4587875"/>
            <a:ext cx="208756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altLang="pt-BR"/>
              <a:t>Ivonildo Rêgo</a:t>
            </a:r>
          </a:p>
          <a:p>
            <a:r>
              <a:rPr lang="pt-BR" altLang="pt-BR" sz="1400"/>
              <a:t>Ex-Reitor UFRN</a:t>
            </a:r>
          </a:p>
          <a:p>
            <a:r>
              <a:rPr lang="pt-BR" altLang="pt-BR" sz="1400"/>
              <a:t>1996-2000</a:t>
            </a:r>
          </a:p>
          <a:p>
            <a:r>
              <a:rPr lang="pt-BR" altLang="pt-BR" sz="1400"/>
              <a:t>2003-2011</a:t>
            </a:r>
          </a:p>
        </p:txBody>
      </p:sp>
      <p:sp>
        <p:nvSpPr>
          <p:cNvPr id="71686" name="CaixaDeTexto 7"/>
          <p:cNvSpPr txBox="1">
            <a:spLocks noChangeArrowheads="1"/>
          </p:cNvSpPr>
          <p:nvPr/>
        </p:nvSpPr>
        <p:spPr bwMode="auto">
          <a:xfrm>
            <a:off x="8245475" y="4616450"/>
            <a:ext cx="20891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altLang="pt-BR"/>
              <a:t>Ângela Paiva</a:t>
            </a:r>
          </a:p>
          <a:p>
            <a:r>
              <a:rPr lang="pt-BR" altLang="pt-BR" sz="1400"/>
              <a:t>Reitora da UFRN</a:t>
            </a:r>
          </a:p>
          <a:p>
            <a:r>
              <a:rPr lang="pt-BR" altLang="pt-BR" sz="1400"/>
              <a:t>2011-Atualmente</a:t>
            </a:r>
          </a:p>
        </p:txBody>
      </p:sp>
      <p:pic>
        <p:nvPicPr>
          <p:cNvPr id="71687" name="Picture 4" descr="http://jornaldehoje.com.br/wp-content/uploads/2012/11/kyrk-300x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4" y="4587876"/>
            <a:ext cx="1851025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0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pt-BR" dirty="0" smtClean="0">
                <a:latin typeface="Arial" charset="0"/>
              </a:rPr>
              <a:t>Paralelo com outras Engenharias</a:t>
            </a:r>
            <a:endParaRPr lang="pt-BR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endParaRPr lang="pt-BR" dirty="0" smtClean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BR" dirty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BR" dirty="0" smtClean="0">
              <a:latin typeface="Arial" charset="0"/>
            </a:endParaRPr>
          </a:p>
          <a:p>
            <a:pPr lvl="5" algn="just">
              <a:lnSpc>
                <a:spcPct val="90000"/>
              </a:lnSpc>
            </a:pPr>
            <a:endParaRPr lang="pt-BR" dirty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85164" y="3140969"/>
            <a:ext cx="2839945" cy="2790829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3467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8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</a:t>
            </a:r>
            <a:r>
              <a:rPr lang="x-none" sz="3467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8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ue o </a:t>
            </a:r>
          </a:p>
          <a:p>
            <a:pPr algn="ctr"/>
            <a:r>
              <a:rPr lang="x-none" sz="3467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8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cliente pediu?</a:t>
            </a:r>
          </a:p>
          <a:p>
            <a:pPr algn="ctr"/>
            <a:endParaRPr lang="en-US" sz="3467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8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3467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8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  <a:r>
              <a:rPr lang="x-none" sz="3467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8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abeça dele</a:t>
            </a:r>
          </a:p>
          <a:p>
            <a:pPr algn="ctr"/>
            <a:endParaRPr lang="x-none" sz="3467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8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9"/>
            <a:ext cx="5639627" cy="3892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56" y="4005064"/>
            <a:ext cx="4279649" cy="26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pt-BR" dirty="0" smtClean="0">
                <a:latin typeface="Arial" charset="0"/>
              </a:rPr>
              <a:t>Paralelo com outras Engenharias</a:t>
            </a:r>
            <a:endParaRPr lang="pt-BR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endParaRPr lang="pt-BR" dirty="0" smtClean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BR" dirty="0">
              <a:latin typeface="Arial" charset="0"/>
            </a:endParaRPr>
          </a:p>
          <a:p>
            <a:pPr algn="just" eaLnBrk="1" hangingPunct="1">
              <a:lnSpc>
                <a:spcPct val="90000"/>
              </a:lnSpc>
            </a:pPr>
            <a:endParaRPr lang="pt-BR" dirty="0" smtClean="0">
              <a:latin typeface="Arial" charset="0"/>
            </a:endParaRPr>
          </a:p>
          <a:p>
            <a:pPr lvl="5" algn="just">
              <a:lnSpc>
                <a:spcPct val="90000"/>
              </a:lnSpc>
            </a:pPr>
            <a:endParaRPr lang="pt-BR" dirty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64248" y="3140968"/>
            <a:ext cx="2033890" cy="2093073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x-none" sz="4267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8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Planta</a:t>
            </a:r>
          </a:p>
          <a:p>
            <a:pPr algn="ctr"/>
            <a:r>
              <a:rPr lang="x-none" sz="4267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8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Projeto </a:t>
            </a:r>
          </a:p>
          <a:p>
            <a:pPr algn="ctr"/>
            <a:r>
              <a:rPr lang="x-none" sz="4267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8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 Casa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0" y="2660915"/>
            <a:ext cx="4233333" cy="3217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819" y="1574800"/>
            <a:ext cx="5012267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8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r>
              <a:rPr lang="pt-BR" dirty="0">
                <a:latin typeface="Arial" charset="0"/>
              </a:rPr>
              <a:t>Paralelo com outras Engenharias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BR" dirty="0">
                <a:latin typeface="Arial" charset="0"/>
              </a:rPr>
              <a:t>Num projeto de uma residência, </a:t>
            </a:r>
            <a:r>
              <a:rPr lang="pt-BR" dirty="0" smtClean="0">
                <a:latin typeface="Arial" charset="0"/>
              </a:rPr>
              <a:t>é prudente </a:t>
            </a:r>
            <a:r>
              <a:rPr lang="pt-BR" dirty="0">
                <a:latin typeface="Arial" charset="0"/>
              </a:rPr>
              <a:t>ir direto para construção </a:t>
            </a:r>
            <a:r>
              <a:rPr lang="pt-BR" dirty="0" smtClean="0">
                <a:latin typeface="Arial" charset="0"/>
              </a:rPr>
              <a:t>sem qualquer </a:t>
            </a:r>
            <a:r>
              <a:rPr lang="pt-BR" dirty="0">
                <a:latin typeface="Arial" charset="0"/>
              </a:rPr>
              <a:t>planta ou planejamento?</a:t>
            </a:r>
          </a:p>
          <a:p>
            <a:pPr algn="just">
              <a:lnSpc>
                <a:spcPct val="90000"/>
              </a:lnSpc>
            </a:pPr>
            <a:r>
              <a:rPr lang="pt-BR" dirty="0">
                <a:latin typeface="Arial" charset="0"/>
              </a:rPr>
              <a:t>E os custos? Tempo? Gastos?</a:t>
            </a:r>
          </a:p>
          <a:p>
            <a:pPr algn="just">
              <a:lnSpc>
                <a:spcPct val="90000"/>
              </a:lnSpc>
            </a:pPr>
            <a:r>
              <a:rPr lang="pt-BR" dirty="0">
                <a:latin typeface="Arial" charset="0"/>
              </a:rPr>
              <a:t>E o principal: atender às necessidades </a:t>
            </a:r>
            <a:r>
              <a:rPr lang="pt-BR" dirty="0" smtClean="0">
                <a:latin typeface="Arial" charset="0"/>
              </a:rPr>
              <a:t>e desejos </a:t>
            </a:r>
            <a:r>
              <a:rPr lang="pt-BR" dirty="0">
                <a:latin typeface="Arial" charset="0"/>
              </a:rPr>
              <a:t>do cliente?</a:t>
            </a:r>
          </a:p>
        </p:txBody>
      </p:sp>
    </p:spTree>
    <p:extLst>
      <p:ext uri="{BB962C8B-B14F-4D97-AF65-F5344CB8AC3E}">
        <p14:creationId xmlns:p14="http://schemas.microsoft.com/office/powerpoint/2010/main" val="358480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Quais são os passos?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pt-BR" dirty="0">
                <a:latin typeface="Arial" charset="0"/>
              </a:rPr>
              <a:t>Você constrói software de </a:t>
            </a:r>
            <a:r>
              <a:rPr lang="pt-BR" dirty="0" smtClean="0">
                <a:latin typeface="Arial" charset="0"/>
              </a:rPr>
              <a:t>computador </a:t>
            </a:r>
            <a:r>
              <a:rPr lang="pt-BR" dirty="0">
                <a:latin typeface="Arial" charset="0"/>
              </a:rPr>
              <a:t>como constrói qualquer outro produto bem-sucedido, aplicando um processo que leva a um resultado de alta qualidade, que satisfaz as necessidades das pessoas que vão usar o produto.</a:t>
            </a:r>
          </a:p>
        </p:txBody>
      </p:sp>
    </p:spTree>
    <p:extLst>
      <p:ext uri="{BB962C8B-B14F-4D97-AF65-F5344CB8AC3E}">
        <p14:creationId xmlns:p14="http://schemas.microsoft.com/office/powerpoint/2010/main" val="26592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Qual é o produto do trabalho?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pt-BR" dirty="0">
                <a:latin typeface="Arial" charset="0"/>
              </a:rPr>
              <a:t>Do ponto de vista do engenheiro de software, o produto do trabalho </a:t>
            </a:r>
            <a:r>
              <a:rPr lang="pt-BR" b="1" dirty="0">
                <a:latin typeface="Arial" charset="0"/>
              </a:rPr>
              <a:t>é o conjunto de programas, documentos e dados</a:t>
            </a:r>
            <a:r>
              <a:rPr lang="pt-BR" dirty="0">
                <a:latin typeface="Arial" charset="0"/>
              </a:rPr>
              <a:t> que compõem um software de computador. </a:t>
            </a:r>
          </a:p>
          <a:p>
            <a:pPr algn="just" eaLnBrk="1" hangingPunct="1"/>
            <a:r>
              <a:rPr lang="pt-BR" dirty="0">
                <a:latin typeface="Arial" charset="0"/>
              </a:rPr>
              <a:t>Mas do ponto de vista do usuário o produto do trabalho é </a:t>
            </a:r>
            <a:r>
              <a:rPr lang="pt-BR" b="1" dirty="0">
                <a:latin typeface="Arial" charset="0"/>
              </a:rPr>
              <a:t>a informação resultante</a:t>
            </a:r>
            <a:r>
              <a:rPr lang="pt-BR" dirty="0">
                <a:latin typeface="Arial" charset="0"/>
              </a:rPr>
              <a:t>, que de alguma forma torna melhor o mundo do usuário.</a:t>
            </a:r>
          </a:p>
        </p:txBody>
      </p:sp>
    </p:spTree>
    <p:extLst>
      <p:ext uri="{BB962C8B-B14F-4D97-AF65-F5344CB8AC3E}">
        <p14:creationId xmlns:p14="http://schemas.microsoft.com/office/powerpoint/2010/main" val="17229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Papel evolutivo do Software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pt-BR" dirty="0">
                <a:latin typeface="Arial" charset="0"/>
              </a:rPr>
              <a:t>Hoje em dia o software assume um duplo papel. </a:t>
            </a:r>
            <a:endParaRPr lang="pt-BR" dirty="0" smtClean="0">
              <a:latin typeface="Arial" charset="0"/>
            </a:endParaRPr>
          </a:p>
          <a:p>
            <a:pPr algn="just" eaLnBrk="1" hangingPunct="1"/>
            <a:endParaRPr lang="pt-BR" dirty="0">
              <a:latin typeface="Arial" charset="0"/>
            </a:endParaRPr>
          </a:p>
          <a:p>
            <a:pPr algn="just" eaLnBrk="1" hangingPunct="1"/>
            <a:r>
              <a:rPr lang="pt-BR" dirty="0">
                <a:latin typeface="Arial" charset="0"/>
              </a:rPr>
              <a:t>Ele é produto e, ao mesmo tempo, o veículo para a entrega do produto. </a:t>
            </a:r>
          </a:p>
          <a:p>
            <a:pPr algn="just" eaLnBrk="1" hangingPunct="1"/>
            <a:endParaRPr lang="pt-B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05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Papel Evolutivo do Software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pt-BR" sz="3733" dirty="0">
                <a:latin typeface="Arial" charset="0"/>
              </a:rPr>
              <a:t>Como produto ele disponibiliza o potencial de computação presente no computador, ou mais amplamente, numa rede de computadores acessível pelo hardware local. </a:t>
            </a:r>
          </a:p>
          <a:p>
            <a:pPr marL="0" indent="0" algn="just">
              <a:buNone/>
            </a:pPr>
            <a:endParaRPr lang="pt-BR" sz="3733" dirty="0">
              <a:latin typeface="Arial" charset="0"/>
            </a:endParaRPr>
          </a:p>
          <a:p>
            <a:pPr algn="just" eaLnBrk="1" hangingPunct="1"/>
            <a:r>
              <a:rPr lang="pt-BR" sz="3733" dirty="0">
                <a:latin typeface="Arial" charset="0"/>
              </a:rPr>
              <a:t>O software é um transformador de informação – produzindo, gerando, adquirindo, modificando, exibindo, ou transmitindo a informação, que pode ser tão simples como um único bit ou tão complexa como uma apresentação em multimídia.</a:t>
            </a:r>
          </a:p>
        </p:txBody>
      </p:sp>
    </p:spTree>
    <p:extLst>
      <p:ext uri="{BB962C8B-B14F-4D97-AF65-F5344CB8AC3E}">
        <p14:creationId xmlns:p14="http://schemas.microsoft.com/office/powerpoint/2010/main" val="160940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Papel Evolutivo do Software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pt-BR" dirty="0">
                <a:latin typeface="Arial" charset="0"/>
              </a:rPr>
              <a:t>Como veículo usado para a entrega do produto, o software age como uma base para controle do computador (sistemas operacionais), para a comunicação da informação (redes) e para a criação e o controle de outros programas (ferramentas e ambientes de software).</a:t>
            </a:r>
          </a:p>
        </p:txBody>
      </p:sp>
    </p:spTree>
    <p:extLst>
      <p:ext uri="{BB962C8B-B14F-4D97-AF65-F5344CB8AC3E}">
        <p14:creationId xmlns:p14="http://schemas.microsoft.com/office/powerpoint/2010/main" val="3115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Papel Evolutivo do Software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sz="3733" dirty="0">
                <a:latin typeface="Arial" charset="0"/>
              </a:rPr>
              <a:t>O software entrega o mais importante produto da nossa época – </a:t>
            </a:r>
            <a:r>
              <a:rPr lang="pt-BR" sz="3733" b="1" dirty="0">
                <a:latin typeface="Arial" charset="0"/>
              </a:rPr>
              <a:t>A Informação</a:t>
            </a:r>
            <a:r>
              <a:rPr lang="pt-BR" sz="3733" dirty="0">
                <a:latin typeface="Arial" charset="0"/>
              </a:rPr>
              <a:t>;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sz="3733" dirty="0">
                <a:latin typeface="Arial" charset="0"/>
              </a:rPr>
              <a:t>O software transforma dados pessoais (p. </a:t>
            </a:r>
            <a:r>
              <a:rPr lang="pt-BR" sz="3733" dirty="0" err="1">
                <a:latin typeface="Arial" charset="0"/>
              </a:rPr>
              <a:t>ex</a:t>
            </a:r>
            <a:r>
              <a:rPr lang="pt-BR" sz="3733" dirty="0">
                <a:latin typeface="Arial" charset="0"/>
              </a:rPr>
              <a:t>: as transações financeiras de uma pessoa) de modo que possam ser mais úteis em determinado contexto;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sz="3733" dirty="0">
                <a:latin typeface="Arial" charset="0"/>
              </a:rPr>
              <a:t>Gera informação comercial para melhorar a competitividade;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pt-BR" sz="3733" dirty="0">
                <a:latin typeface="Arial" charset="0"/>
              </a:rPr>
              <a:t>Fornece um portal para as redes de informação de âmbito mundial (</a:t>
            </a:r>
            <a:r>
              <a:rPr lang="pt-BR" sz="3733" dirty="0" err="1">
                <a:latin typeface="Arial" charset="0"/>
              </a:rPr>
              <a:t>ex:Internet</a:t>
            </a:r>
            <a:r>
              <a:rPr lang="pt-BR" sz="3733" dirty="0">
                <a:latin typeface="Arial" charset="0"/>
              </a:rPr>
              <a:t>) e proporciona os meios para obter informação em todas as formas.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pt-BR" sz="3733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0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Papel Evolutivo do Software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pt-BR" sz="2533" dirty="0">
                <a:latin typeface="Arial" charset="0"/>
              </a:rPr>
              <a:t>A importância do software de computadores tem passado por mudanças significativas em pouco mais de 50 anos: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pt-BR" sz="2533" dirty="0">
                <a:latin typeface="Arial" charset="0"/>
              </a:rPr>
              <a:t>Melhora surpreendente no desempenho do hardware;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pt-BR" sz="2533" dirty="0">
                <a:latin typeface="Arial" charset="0"/>
              </a:rPr>
              <a:t>Profundas modificações na arquitetura de computadores, aumento significativo na memória e na capacidade de armazenamento;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pt-BR" sz="2533" dirty="0">
                <a:latin typeface="Arial" charset="0"/>
              </a:rPr>
              <a:t>Variedade de opções incomuns de entrada e saída:</a:t>
            </a:r>
          </a:p>
          <a:p>
            <a:pPr lvl="1" algn="just" eaLnBrk="1" hangingPunct="1">
              <a:lnSpc>
                <a:spcPct val="90000"/>
              </a:lnSpc>
              <a:buFontTx/>
              <a:buChar char="•"/>
            </a:pPr>
            <a:r>
              <a:rPr lang="pt-BR" sz="2533" dirty="0">
                <a:latin typeface="Arial" charset="0"/>
              </a:rPr>
              <a:t>Isso tudo tornou os sistemas baseados em computador mais sofisticados e complexos.</a:t>
            </a:r>
          </a:p>
          <a:p>
            <a:pPr lvl="1" algn="just" eaLnBrk="1" hangingPunct="1">
              <a:lnSpc>
                <a:spcPct val="90000"/>
              </a:lnSpc>
              <a:buFontTx/>
              <a:buChar char="•"/>
            </a:pPr>
            <a:r>
              <a:rPr lang="pt-BR" sz="2533" dirty="0">
                <a:latin typeface="Arial" charset="0"/>
              </a:rPr>
              <a:t>Sofisticação e complexidade podem produzir magníficos resultados quando um sistema é bem-sucedido, mas também pode causar enormes problemas para quem precisa construir sistemas complexos.</a:t>
            </a:r>
          </a:p>
          <a:p>
            <a:pPr lvl="1" algn="just" eaLnBrk="1" hangingPunct="1">
              <a:lnSpc>
                <a:spcPct val="90000"/>
              </a:lnSpc>
            </a:pPr>
            <a:endParaRPr lang="pt-BR" sz="2533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69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/>
          <p:cNvSpPr>
            <a:spLocks noGrp="1"/>
          </p:cNvSpPr>
          <p:nvPr>
            <p:ph type="title"/>
          </p:nvPr>
        </p:nvSpPr>
        <p:spPr>
          <a:xfrm>
            <a:off x="2152650" y="365125"/>
            <a:ext cx="7886700" cy="788988"/>
          </a:xfrm>
        </p:spPr>
        <p:txBody>
          <a:bodyPr/>
          <a:lstStyle/>
          <a:p>
            <a:endParaRPr lang="pt-BR" altLang="pt-BR" dirty="0" smtClean="0"/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6929438" y="1473200"/>
            <a:ext cx="3403600" cy="8334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1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pt-BR" sz="2800" dirty="0">
                <a:solidFill>
                  <a:schemeClr val="dk1"/>
                </a:solidFill>
              </a:rPr>
              <a:t>16 universidades</a:t>
            </a:r>
          </a:p>
        </p:txBody>
      </p:sp>
      <p:sp>
        <p:nvSpPr>
          <p:cNvPr id="5" name="Retângulo 4"/>
          <p:cNvSpPr>
            <a:spLocks noChangeArrowheads="1"/>
          </p:cNvSpPr>
          <p:nvPr/>
        </p:nvSpPr>
        <p:spPr bwMode="auto">
          <a:xfrm>
            <a:off x="6929438" y="2462213"/>
            <a:ext cx="3403600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1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pt-BR" altLang="pt-BR" sz="2400">
                <a:solidFill>
                  <a:srgbClr val="000000"/>
                </a:solidFill>
                <a:latin typeface="Calibri" panose="020F0502020204030204" pitchFamily="34" charset="0"/>
              </a:rPr>
              <a:t>6  institutos de educa</a:t>
            </a:r>
            <a:r>
              <a:rPr lang="en-US" altLang="pt-BR" sz="2400">
                <a:solidFill>
                  <a:srgbClr val="000000"/>
                </a:solidFill>
                <a:latin typeface="Calibri" panose="020F0502020204030204" pitchFamily="34" charset="0"/>
              </a:rPr>
              <a:t>ção</a:t>
            </a:r>
            <a:endParaRPr lang="pt-BR" altLang="pt-BR" sz="2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tângulo 5"/>
          <p:cNvSpPr>
            <a:spLocks noChangeArrowheads="1"/>
          </p:cNvSpPr>
          <p:nvPr/>
        </p:nvSpPr>
        <p:spPr bwMode="auto">
          <a:xfrm>
            <a:off x="6929438" y="3343276"/>
            <a:ext cx="3403600" cy="9191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1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pt-BR" altLang="pt-BR" sz="2800">
                <a:solidFill>
                  <a:srgbClr val="000000"/>
                </a:solidFill>
                <a:latin typeface="Calibri" panose="020F0502020204030204" pitchFamily="34" charset="0"/>
              </a:rPr>
              <a:t>5  d</a:t>
            </a:r>
            <a:r>
              <a:rPr lang="en-US" altLang="pt-BR" sz="2800">
                <a:solidFill>
                  <a:srgbClr val="000000"/>
                </a:solidFill>
                <a:latin typeface="Calibri" panose="020F0502020204030204" pitchFamily="34" charset="0"/>
              </a:rPr>
              <a:t>a administração pública direta</a:t>
            </a:r>
            <a:endParaRPr lang="pt-BR" altLang="pt-BR" sz="2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tângulo 6"/>
          <p:cNvSpPr>
            <a:spLocks noChangeArrowheads="1"/>
          </p:cNvSpPr>
          <p:nvPr/>
        </p:nvSpPr>
        <p:spPr bwMode="auto">
          <a:xfrm>
            <a:off x="6929438" y="4381500"/>
            <a:ext cx="3403600" cy="8334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1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pt-BR" altLang="pt-BR" sz="2800">
                <a:solidFill>
                  <a:srgbClr val="000000"/>
                </a:solidFill>
                <a:latin typeface="Calibri" panose="020F0502020204030204" pitchFamily="34" charset="0"/>
              </a:rPr>
              <a:t>10  S</a:t>
            </a:r>
            <a:r>
              <a:rPr lang="en-US" altLang="pt-BR" sz="2800">
                <a:solidFill>
                  <a:srgbClr val="000000"/>
                </a:solidFill>
                <a:latin typeface="Calibri" panose="020F0502020204030204" pitchFamily="34" charset="0"/>
              </a:rPr>
              <a:t>ecretarias de educação</a:t>
            </a:r>
            <a:endParaRPr lang="pt-BR" altLang="pt-BR" sz="2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6929438" y="5334001"/>
            <a:ext cx="3403600" cy="9556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76201" dir="2700000" algn="tl" rotWithShape="0">
              <a:srgbClr val="808080">
                <a:alpha val="39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pt-BR" altLang="pt-BR" sz="2800">
                <a:solidFill>
                  <a:srgbClr val="000000"/>
                </a:solidFill>
                <a:latin typeface="Calibri" panose="020F0502020204030204" pitchFamily="34" charset="0"/>
              </a:rPr>
              <a:t>10  n</a:t>
            </a:r>
            <a:r>
              <a:rPr lang="en-US" altLang="pt-BR" sz="2800">
                <a:solidFill>
                  <a:srgbClr val="000000"/>
                </a:solidFill>
                <a:latin typeface="Calibri" panose="020F0502020204030204" pitchFamily="34" charset="0"/>
              </a:rPr>
              <a:t>a área de saúde</a:t>
            </a:r>
            <a:endParaRPr lang="pt-BR" altLang="pt-BR" sz="2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30728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73200"/>
            <a:ext cx="5113338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8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Papel Evolutivo do Software.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pt-BR" sz="2533" dirty="0">
                <a:latin typeface="Arial" charset="0"/>
              </a:rPr>
              <a:t>O programador solitário de antigamente foi substituído por uma equipe de especialistas em software, com cada um se concentrando em uma parte da tecnologia necessária para produzir uma aplicação complexa. </a:t>
            </a:r>
          </a:p>
          <a:p>
            <a:pPr algn="just" eaLnBrk="1" hangingPunct="1"/>
            <a:endParaRPr lang="pt-BR" sz="2533" dirty="0">
              <a:latin typeface="Arial" charset="0"/>
            </a:endParaRPr>
          </a:p>
          <a:p>
            <a:pPr algn="just" eaLnBrk="1" hangingPunct="1"/>
            <a:r>
              <a:rPr lang="pt-BR" sz="2533" dirty="0">
                <a:latin typeface="Arial" charset="0"/>
              </a:rPr>
              <a:t>Porém os mesmos questionamentos feitos ao programador solitário estão sendo feitos quando modernos sistemas baseados em computador são construídos.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96267" y="6309321"/>
            <a:ext cx="3695733" cy="461665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Quais</a:t>
            </a:r>
            <a:r>
              <a:rPr lang="en-US" sz="2400" dirty="0"/>
              <a:t> </a:t>
            </a:r>
            <a:r>
              <a:rPr lang="en-US" sz="2400" dirty="0" err="1"/>
              <a:t>questionamentos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045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Papel Evolutivo do Software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pt-BR" sz="3733" dirty="0">
                <a:latin typeface="Arial" charset="0"/>
              </a:rPr>
              <a:t>Por que leva tanto tempo para concluir um software?</a:t>
            </a:r>
          </a:p>
          <a:p>
            <a:pPr algn="just" eaLnBrk="1" hangingPunct="1">
              <a:lnSpc>
                <a:spcPct val="90000"/>
              </a:lnSpc>
            </a:pPr>
            <a:r>
              <a:rPr lang="pt-BR" sz="3733" dirty="0">
                <a:latin typeface="Arial" charset="0"/>
              </a:rPr>
              <a:t>Por que os custos de desenvolvimento são tão altos?</a:t>
            </a:r>
          </a:p>
          <a:p>
            <a:pPr algn="just" eaLnBrk="1" hangingPunct="1">
              <a:lnSpc>
                <a:spcPct val="90000"/>
              </a:lnSpc>
            </a:pPr>
            <a:r>
              <a:rPr lang="pt-BR" sz="3733" dirty="0">
                <a:latin typeface="Arial" charset="0"/>
              </a:rPr>
              <a:t>Por que não podemos achar todos os erros antes de entregar o software aos clientes?</a:t>
            </a:r>
          </a:p>
          <a:p>
            <a:pPr algn="just" eaLnBrk="1" hangingPunct="1">
              <a:lnSpc>
                <a:spcPct val="90000"/>
              </a:lnSpc>
            </a:pPr>
            <a:r>
              <a:rPr lang="pt-BR" sz="3733" dirty="0">
                <a:latin typeface="Arial" charset="0"/>
              </a:rPr>
              <a:t>Por que continuamos a ter dificuldade em avaliar o progresso enquanto o software é desenvolvido?</a:t>
            </a:r>
          </a:p>
        </p:txBody>
      </p:sp>
    </p:spTree>
    <p:extLst>
      <p:ext uri="{BB962C8B-B14F-4D97-AF65-F5344CB8AC3E}">
        <p14:creationId xmlns:p14="http://schemas.microsoft.com/office/powerpoint/2010/main" val="25299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 dirty="0" smtClean="0">
                <a:latin typeface="Arial" charset="0"/>
              </a:rPr>
              <a:t>Elementos da ES</a:t>
            </a:r>
            <a:endParaRPr lang="pt-BR" dirty="0">
              <a:latin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667" b="1" dirty="0"/>
              <a:t>Ferramentas:</a:t>
            </a:r>
          </a:p>
          <a:p>
            <a:pPr lvl="1" algn="just"/>
            <a:r>
              <a:rPr lang="pt-BR" sz="2667" dirty="0"/>
              <a:t>Proporcionam apoio automatizado ou </a:t>
            </a:r>
            <a:r>
              <a:rPr lang="pt-BR" sz="2667" dirty="0" err="1"/>
              <a:t>semi</a:t>
            </a:r>
            <a:r>
              <a:rPr lang="pt-BR" sz="2667" dirty="0"/>
              <a:t>-automatizado aos métodos. Atualmente existem ferramentas para cada método citado anteriormente. 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805710" y="3429287"/>
          <a:ext cx="5376597" cy="3402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718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 dirty="0" smtClean="0">
                <a:latin typeface="Arial" charset="0"/>
              </a:rPr>
              <a:t>Elementos da ES</a:t>
            </a:r>
            <a:endParaRPr lang="pt-BR" dirty="0">
              <a:latin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667" b="1" dirty="0"/>
              <a:t>Processo:</a:t>
            </a:r>
          </a:p>
          <a:p>
            <a:pPr lvl="1" algn="just"/>
            <a:r>
              <a:rPr lang="pt-BR" sz="2667" dirty="0"/>
              <a:t>“É um conjunto de atividades, parcialmente ordenadas, com a finalidade de obter um produto de software de qualidade.”</a:t>
            </a:r>
          </a:p>
          <a:p>
            <a:pPr lvl="1" algn="just"/>
            <a:r>
              <a:rPr lang="pt-BR" sz="2667" dirty="0"/>
              <a:t>Elo de ligação entre os métodos e as ferramentas. O procedimento definem a ordem em que os métodos serão aplicados, os produtos que se exigem que sejam entregues (documentos, relatórios, formulários </a:t>
            </a:r>
            <a:r>
              <a:rPr lang="pt-BR" sz="2667" dirty="0" err="1"/>
              <a:t>etc</a:t>
            </a:r>
            <a:r>
              <a:rPr lang="pt-BR" sz="2667" dirty="0"/>
              <a:t>) e controles que ajudam a assegurar a qualidade e a coordenar as mudanças.</a:t>
            </a:r>
          </a:p>
          <a:p>
            <a:pPr lvl="1" algn="just"/>
            <a:r>
              <a:rPr lang="pt-BR" sz="2667" dirty="0"/>
              <a:t>As atividades genéricas em todos os processos de software são:</a:t>
            </a:r>
          </a:p>
          <a:p>
            <a:pPr lvl="2" algn="just"/>
            <a:r>
              <a:rPr lang="pt-BR" sz="2267" dirty="0"/>
              <a:t>Especificação – o que o sistema deve fazer e os obstáculos de seu desenvolvimento; </a:t>
            </a:r>
          </a:p>
          <a:p>
            <a:pPr lvl="2" algn="just"/>
            <a:r>
              <a:rPr lang="pt-BR" sz="2267" dirty="0"/>
              <a:t>Desenvolvimento – produção do sistema de software;</a:t>
            </a:r>
          </a:p>
          <a:p>
            <a:pPr lvl="2" algn="just"/>
            <a:r>
              <a:rPr lang="pt-BR" sz="2267" dirty="0"/>
              <a:t>Validação – verificar se o software é o que o cliente quer;</a:t>
            </a:r>
          </a:p>
          <a:p>
            <a:pPr lvl="2" algn="just"/>
            <a:r>
              <a:rPr lang="pt-BR" sz="2267" dirty="0"/>
              <a:t>Evolução – mudar o software em resposta às necessidades de mudanças.</a:t>
            </a:r>
          </a:p>
          <a:p>
            <a:pPr lvl="1" algn="just"/>
            <a:endParaRPr lang="pt-BR" sz="2667" dirty="0"/>
          </a:p>
        </p:txBody>
      </p:sp>
    </p:spTree>
    <p:extLst>
      <p:ext uri="{BB962C8B-B14F-4D97-AF65-F5344CB8AC3E}">
        <p14:creationId xmlns:p14="http://schemas.microsoft.com/office/powerpoint/2010/main" val="274992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6288021" y="2523312"/>
            <a:ext cx="5871323" cy="4334688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 dirty="0" smtClean="0">
                <a:latin typeface="Arial" charset="0"/>
              </a:rPr>
              <a:t>Exemplo - Elementos da ES</a:t>
            </a:r>
            <a:endParaRPr lang="pt-BR" dirty="0">
              <a:latin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Como fazer brigadeiro:</a:t>
            </a:r>
          </a:p>
          <a:p>
            <a:pPr marL="0" indent="0" algn="just">
              <a:buNone/>
            </a:pPr>
            <a:r>
              <a:rPr lang="pt-BR" dirty="0" smtClean="0"/>
              <a:t>1</a:t>
            </a:r>
            <a:r>
              <a:rPr lang="pt-BR" dirty="0"/>
              <a:t>. Coloque em uma panela funda o leite </a:t>
            </a:r>
            <a:r>
              <a:rPr lang="pt-BR" dirty="0" smtClean="0"/>
              <a:t> condensado</a:t>
            </a:r>
            <a:r>
              <a:rPr lang="pt-BR" dirty="0"/>
              <a:t>, a margarina e o </a:t>
            </a:r>
            <a:r>
              <a:rPr lang="pt-BR" dirty="0" smtClean="0"/>
              <a:t>chocolate </a:t>
            </a:r>
            <a:r>
              <a:rPr lang="pt-BR" dirty="0"/>
              <a:t>em pó. </a:t>
            </a:r>
          </a:p>
          <a:p>
            <a:pPr marL="0" indent="0" algn="just">
              <a:buNone/>
            </a:pPr>
            <a:r>
              <a:rPr lang="pt-BR" dirty="0" smtClean="0"/>
              <a:t>2</a:t>
            </a:r>
            <a:r>
              <a:rPr lang="pt-BR" dirty="0"/>
              <a:t>. Cozinhe [no fogão] em fogo médio e </a:t>
            </a:r>
            <a:r>
              <a:rPr lang="pt-BR" dirty="0" smtClean="0"/>
              <a:t>mexa </a:t>
            </a:r>
            <a:r>
              <a:rPr lang="pt-BR" dirty="0"/>
              <a:t>sem parar com uma colher de </a:t>
            </a:r>
            <a:r>
              <a:rPr lang="pt-BR" dirty="0" smtClean="0"/>
              <a:t>pau</a:t>
            </a:r>
            <a:r>
              <a:rPr lang="pt-BR" dirty="0"/>
              <a:t>.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3</a:t>
            </a:r>
            <a:r>
              <a:rPr lang="pt-BR" dirty="0"/>
              <a:t>. Cozinhe até que o brigadeiro comece a </a:t>
            </a:r>
            <a:r>
              <a:rPr lang="pt-BR" dirty="0" smtClean="0"/>
              <a:t>desgrudar </a:t>
            </a:r>
            <a:r>
              <a:rPr lang="pt-BR" dirty="0"/>
              <a:t>da panela.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4</a:t>
            </a:r>
            <a:r>
              <a:rPr lang="pt-BR" dirty="0"/>
              <a:t>. Deixe esfriar bem, então unte as mãos </a:t>
            </a:r>
            <a:r>
              <a:rPr lang="pt-BR" dirty="0" smtClean="0"/>
              <a:t>com </a:t>
            </a:r>
            <a:r>
              <a:rPr lang="pt-BR" dirty="0"/>
              <a:t>margarina, faça as bolinhas e </a:t>
            </a:r>
            <a:r>
              <a:rPr lang="pt-BR" dirty="0" smtClean="0"/>
              <a:t>envolva-as </a:t>
            </a:r>
            <a:r>
              <a:rPr lang="pt-BR" dirty="0"/>
              <a:t>em chocolate granulado.</a:t>
            </a:r>
          </a:p>
          <a:p>
            <a:pPr marL="487668" lvl="1" indent="0" algn="just">
              <a:buNone/>
            </a:pPr>
            <a:endParaRPr lang="pt-BR" sz="2667" dirty="0"/>
          </a:p>
        </p:txBody>
      </p:sp>
    </p:spTree>
    <p:extLst>
      <p:ext uri="{BB962C8B-B14F-4D97-AF65-F5344CB8AC3E}">
        <p14:creationId xmlns:p14="http://schemas.microsoft.com/office/powerpoint/2010/main" val="104547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 dirty="0" smtClean="0">
                <a:latin typeface="Arial" charset="0"/>
              </a:rPr>
              <a:t>Exemplo - Elementos da ES</a:t>
            </a:r>
            <a:endParaRPr lang="pt-BR" dirty="0">
              <a:latin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 smtClean="0"/>
              <a:t>Como fazer brigadeiro:</a:t>
            </a:r>
          </a:p>
          <a:p>
            <a:pPr marL="0" indent="0" algn="just">
              <a:buNone/>
            </a:pPr>
            <a:r>
              <a:rPr lang="pt-BR" dirty="0" smtClean="0"/>
              <a:t>1</a:t>
            </a:r>
            <a:r>
              <a:rPr lang="pt-BR" dirty="0"/>
              <a:t>. Coloque em uma panela funda o leite </a:t>
            </a:r>
            <a:r>
              <a:rPr lang="pt-BR" dirty="0" smtClean="0"/>
              <a:t> condensado</a:t>
            </a:r>
            <a:r>
              <a:rPr lang="pt-BR" dirty="0"/>
              <a:t>, a margarina e o </a:t>
            </a:r>
            <a:r>
              <a:rPr lang="pt-BR" dirty="0" smtClean="0"/>
              <a:t>chocolate </a:t>
            </a:r>
            <a:r>
              <a:rPr lang="pt-BR" dirty="0"/>
              <a:t>em pó. </a:t>
            </a:r>
          </a:p>
          <a:p>
            <a:pPr marL="0" indent="0" algn="just">
              <a:buNone/>
            </a:pPr>
            <a:r>
              <a:rPr lang="pt-BR" dirty="0" smtClean="0"/>
              <a:t>2</a:t>
            </a:r>
            <a:r>
              <a:rPr lang="pt-BR" dirty="0"/>
              <a:t>. Cozinhe [no fogão] em fogo médio e </a:t>
            </a:r>
            <a:r>
              <a:rPr lang="pt-BR" dirty="0" smtClean="0"/>
              <a:t>mexa </a:t>
            </a:r>
            <a:r>
              <a:rPr lang="pt-BR" dirty="0"/>
              <a:t>sem parar com uma colher de </a:t>
            </a:r>
            <a:r>
              <a:rPr lang="pt-BR" dirty="0" smtClean="0"/>
              <a:t>pau</a:t>
            </a:r>
            <a:r>
              <a:rPr lang="pt-BR" dirty="0"/>
              <a:t>.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3</a:t>
            </a:r>
            <a:r>
              <a:rPr lang="pt-BR" dirty="0"/>
              <a:t>. Cozinhe até que o brigadeiro comece a </a:t>
            </a:r>
            <a:r>
              <a:rPr lang="pt-BR" dirty="0" smtClean="0"/>
              <a:t>desgrudar </a:t>
            </a:r>
            <a:r>
              <a:rPr lang="pt-BR" dirty="0"/>
              <a:t>da panela. </a:t>
            </a:r>
            <a:endParaRPr lang="pt-BR" dirty="0" smtClean="0"/>
          </a:p>
          <a:p>
            <a:pPr marL="0" indent="0" algn="just">
              <a:buNone/>
            </a:pPr>
            <a:r>
              <a:rPr lang="pt-BR" dirty="0" smtClean="0"/>
              <a:t>4</a:t>
            </a:r>
            <a:r>
              <a:rPr lang="pt-BR" dirty="0"/>
              <a:t>. Deixe esfriar bem, então unte as mãos </a:t>
            </a:r>
            <a:r>
              <a:rPr lang="pt-BR" dirty="0" smtClean="0"/>
              <a:t>com </a:t>
            </a:r>
            <a:r>
              <a:rPr lang="pt-BR" dirty="0"/>
              <a:t>margarina, faça as bolinhas e </a:t>
            </a:r>
            <a:r>
              <a:rPr lang="pt-BR" dirty="0" smtClean="0"/>
              <a:t>envolva-as </a:t>
            </a:r>
            <a:r>
              <a:rPr lang="pt-BR" dirty="0"/>
              <a:t>em chocolate granulado.</a:t>
            </a:r>
          </a:p>
          <a:p>
            <a:pPr marL="487668" lvl="1" indent="0" algn="just">
              <a:buNone/>
            </a:pPr>
            <a:endParaRPr lang="pt-BR" sz="2667" dirty="0"/>
          </a:p>
        </p:txBody>
      </p:sp>
      <p:sp>
        <p:nvSpPr>
          <p:cNvPr id="2" name="Rectangle 1"/>
          <p:cNvSpPr/>
          <p:nvPr/>
        </p:nvSpPr>
        <p:spPr>
          <a:xfrm>
            <a:off x="1397389" y="2813447"/>
            <a:ext cx="9397252" cy="2339102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 Q</a:t>
            </a:r>
            <a:r>
              <a:rPr lang="x-none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ue é  processo, </a:t>
            </a:r>
          </a:p>
          <a:p>
            <a:pPr algn="ctr"/>
            <a:r>
              <a:rPr lang="x-none" sz="7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método ou ferramenta?</a:t>
            </a:r>
          </a:p>
        </p:txBody>
      </p:sp>
    </p:spTree>
    <p:extLst>
      <p:ext uri="{BB962C8B-B14F-4D97-AF65-F5344CB8AC3E}">
        <p14:creationId xmlns:p14="http://schemas.microsoft.com/office/powerpoint/2010/main" val="107581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57188"/>
            <a:ext cx="10972800" cy="1143000"/>
          </a:xfrm>
        </p:spPr>
        <p:txBody>
          <a:bodyPr/>
          <a:lstStyle/>
          <a:p>
            <a:pPr eaLnBrk="1" hangingPunct="1"/>
            <a:r>
              <a:rPr lang="pt-BR" dirty="0" smtClean="0">
                <a:latin typeface="Arial" charset="0"/>
              </a:rPr>
              <a:t>Exemplo - Elementos da ES</a:t>
            </a:r>
            <a:endParaRPr lang="pt-BR" dirty="0"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09" y="1685760"/>
            <a:ext cx="9744404" cy="5172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96267" y="6309321"/>
            <a:ext cx="3695733" cy="461665"/>
          </a:xfrm>
          <a:prstGeom prst="rect">
            <a:avLst/>
          </a:prstGeom>
          <a:solidFill>
            <a:srgbClr val="C0504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Aplicações</a:t>
            </a:r>
            <a:r>
              <a:rPr lang="en-US" sz="2400" dirty="0"/>
              <a:t> de Software</a:t>
            </a:r>
          </a:p>
        </p:txBody>
      </p:sp>
    </p:spTree>
    <p:extLst>
      <p:ext uri="{BB962C8B-B14F-4D97-AF65-F5344CB8AC3E}">
        <p14:creationId xmlns:p14="http://schemas.microsoft.com/office/powerpoint/2010/main" val="124470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894</TotalTime>
  <Words>2786</Words>
  <Application>Microsoft Office PowerPoint</Application>
  <PresentationFormat>Widescreen</PresentationFormat>
  <Paragraphs>376</Paragraphs>
  <Slides>96</Slides>
  <Notes>8</Notes>
  <HiddenSlides>0</HiddenSlides>
  <MMClips>0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96</vt:i4>
      </vt:variant>
    </vt:vector>
  </HeadingPairs>
  <TitlesOfParts>
    <vt:vector size="108" baseType="lpstr">
      <vt:lpstr>Arial</vt:lpstr>
      <vt:lpstr>Calibri</vt:lpstr>
      <vt:lpstr>Calibri Light</vt:lpstr>
      <vt:lpstr>ff-tisa-web-pro</vt:lpstr>
      <vt:lpstr>Helmet</vt:lpstr>
      <vt:lpstr>Mangal</vt:lpstr>
      <vt:lpstr>San Francisco</vt:lpstr>
      <vt:lpstr>Times New Roman</vt:lpstr>
      <vt:lpstr>UOLText</vt:lpstr>
      <vt:lpstr>Wingdings</vt:lpstr>
      <vt:lpstr>Tema do Office</vt:lpstr>
      <vt:lpstr>Bitmap Image</vt:lpstr>
      <vt:lpstr>Apresentação do PowerPoint</vt:lpstr>
      <vt:lpstr>Fundamentação</vt:lpstr>
      <vt:lpstr>Objetivo da Aula</vt:lpstr>
      <vt:lpstr>Tópicos da Aula</vt:lpstr>
      <vt:lpstr>Atividade – Aula</vt:lpstr>
      <vt:lpstr>Apresentação do PowerPoint</vt:lpstr>
      <vt:lpstr>SIGAA</vt:lpstr>
      <vt:lpstr>O case da UFRN</vt:lpstr>
      <vt:lpstr>Apresentação do PowerPoint</vt:lpstr>
      <vt:lpstr>Sistemas</vt:lpstr>
      <vt:lpstr>Apresentação do PowerPoint</vt:lpstr>
      <vt:lpstr>O que é desenvolver um software?</vt:lpstr>
      <vt:lpstr>Escrevendo em uma Linguagem de programação</vt:lpstr>
      <vt:lpstr>Apresentação do PowerPoint</vt:lpstr>
      <vt:lpstr>O que é Software? </vt:lpstr>
      <vt:lpstr>A era do conhecimento</vt:lpstr>
      <vt:lpstr>Revoluções industriais</vt:lpstr>
      <vt:lpstr>Revolução Digital</vt:lpstr>
      <vt:lpstr>Apresentação do PowerPoint</vt:lpstr>
      <vt:lpstr>Ou você se adapta a ela, ou você morre. </vt:lpstr>
      <vt:lpstr>Apresentação do PowerPoint</vt:lpstr>
      <vt:lpstr>Apresentação do PowerPoint</vt:lpstr>
      <vt:lpstr>Apresentação do PowerPoint</vt:lpstr>
      <vt:lpstr>Apresentação do PowerPoint</vt:lpstr>
      <vt:lpstr>As 5 mais valiosas</vt:lpstr>
      <vt:lpstr>Apresentação do PowerPoint</vt:lpstr>
      <vt:lpstr>A quarta revolução industrial</vt:lpstr>
      <vt:lpstr>A quarta revolução industrial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Ok, mas como isso tudo se vincula a nosso dia a dia?</vt:lpstr>
      <vt:lpstr>Apresentação do PowerPoint</vt:lpstr>
      <vt:lpstr>Apresentação do PowerPoint</vt:lpstr>
      <vt:lpstr>Até pouco tempo…</vt:lpstr>
      <vt:lpstr>Cloud computing</vt:lpstr>
      <vt:lpstr>Data center</vt:lpstr>
      <vt:lpstr>Dica</vt:lpstr>
      <vt:lpstr>Apresentação do PowerPoint</vt:lpstr>
      <vt:lpstr>Apresentação do PowerPoint</vt:lpstr>
      <vt:lpstr>Apresentação do PowerPoint</vt:lpstr>
      <vt:lpstr>Ferramentas</vt:lpstr>
      <vt:lpstr>Gestão de Projetos/Tarefas</vt:lpstr>
      <vt:lpstr>Gestão de Projetos/Tarefas</vt:lpstr>
      <vt:lpstr>Rantera</vt:lpstr>
      <vt:lpstr>Administrativo / Financeiro</vt:lpstr>
      <vt:lpstr>Administrativo/Financeiro</vt:lpstr>
      <vt:lpstr>Administrativo/Financeiro</vt:lpstr>
      <vt:lpstr>Comunicação</vt:lpstr>
      <vt:lpstr>Comunicação</vt:lpstr>
      <vt:lpstr>Microsoft Skype</vt:lpstr>
      <vt:lpstr>Google Hangout</vt:lpstr>
      <vt:lpstr>Outros</vt:lpstr>
      <vt:lpstr>Vendas e Negócios (CRM)</vt:lpstr>
      <vt:lpstr>Vendas e Negócios (CRM)</vt:lpstr>
      <vt:lpstr>Apresentação do PowerPoint</vt:lpstr>
      <vt:lpstr>Apresentação do PowerPoint</vt:lpstr>
      <vt:lpstr>Gestão de RH</vt:lpstr>
      <vt:lpstr>Gestão do Conhecimento</vt:lpstr>
      <vt:lpstr>Gestão do conhecimento: documentos</vt:lpstr>
      <vt:lpstr>Gestão do conhecimento: documentos</vt:lpstr>
      <vt:lpstr>Análise de Dados e Inteligência</vt:lpstr>
      <vt:lpstr>Resumindo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Software? </vt:lpstr>
      <vt:lpstr>Características</vt:lpstr>
      <vt:lpstr>Importância do Software</vt:lpstr>
      <vt:lpstr>Importância do Software</vt:lpstr>
      <vt:lpstr>Onde estão os softwares?</vt:lpstr>
      <vt:lpstr>Como um Software é desenvolvido?</vt:lpstr>
      <vt:lpstr>Paralelo com outras Engenharias</vt:lpstr>
      <vt:lpstr>Paralelo com outras Engenharias</vt:lpstr>
      <vt:lpstr>Paralelo com outras Engenharias</vt:lpstr>
      <vt:lpstr>Quais são os passos?</vt:lpstr>
      <vt:lpstr>Qual é o produto do trabalho?</vt:lpstr>
      <vt:lpstr>Papel evolutivo do Software</vt:lpstr>
      <vt:lpstr>Papel Evolutivo do Software</vt:lpstr>
      <vt:lpstr>Papel Evolutivo do Software</vt:lpstr>
      <vt:lpstr>Papel Evolutivo do Software</vt:lpstr>
      <vt:lpstr>Papel Evolutivo do Software</vt:lpstr>
      <vt:lpstr>Papel Evolutivo do Software.</vt:lpstr>
      <vt:lpstr>Papel Evolutivo do Software</vt:lpstr>
      <vt:lpstr>Elementos da ES</vt:lpstr>
      <vt:lpstr>Elementos da ES</vt:lpstr>
      <vt:lpstr>Exemplo - Elementos da ES</vt:lpstr>
      <vt:lpstr>Exemplo - Elementos da ES</vt:lpstr>
      <vt:lpstr>Exemplo - Elementos da 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João neto</dc:creator>
  <cp:lastModifiedBy>João neto</cp:lastModifiedBy>
  <cp:revision>11</cp:revision>
  <dcterms:created xsi:type="dcterms:W3CDTF">2018-09-02T09:57:41Z</dcterms:created>
  <dcterms:modified xsi:type="dcterms:W3CDTF">2018-09-04T08:57:55Z</dcterms:modified>
</cp:coreProperties>
</file>